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68" r:id="rId3"/>
    <p:sldId id="270" r:id="rId4"/>
    <p:sldId id="272" r:id="rId5"/>
    <p:sldId id="273" r:id="rId6"/>
    <p:sldId id="288" r:id="rId7"/>
    <p:sldId id="289" r:id="rId8"/>
    <p:sldId id="274" r:id="rId9"/>
    <p:sldId id="295" r:id="rId10"/>
    <p:sldId id="276" r:id="rId11"/>
    <p:sldId id="269" r:id="rId12"/>
    <p:sldId id="294" r:id="rId13"/>
    <p:sldId id="283" r:id="rId14"/>
    <p:sldId id="277" r:id="rId15"/>
    <p:sldId id="266" r:id="rId16"/>
    <p:sldId id="265" r:id="rId17"/>
    <p:sldId id="257" r:id="rId18"/>
    <p:sldId id="278" r:id="rId19"/>
    <p:sldId id="258" r:id="rId20"/>
    <p:sldId id="259" r:id="rId21"/>
    <p:sldId id="282" r:id="rId22"/>
    <p:sldId id="291" r:id="rId23"/>
    <p:sldId id="290" r:id="rId24"/>
    <p:sldId id="280" r:id="rId25"/>
    <p:sldId id="261" r:id="rId26"/>
    <p:sldId id="262" r:id="rId27"/>
    <p:sldId id="263" r:id="rId28"/>
    <p:sldId id="264" r:id="rId29"/>
    <p:sldId id="260" r:id="rId30"/>
    <p:sldId id="286" r:id="rId31"/>
    <p:sldId id="292" r:id="rId32"/>
    <p:sldId id="293" r:id="rId33"/>
    <p:sldId id="28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A6BCA9-B888-4994-BF26-B3E50986878F}">
          <p14:sldIdLst>
            <p14:sldId id="256"/>
            <p14:sldId id="268"/>
            <p14:sldId id="270"/>
            <p14:sldId id="272"/>
            <p14:sldId id="273"/>
            <p14:sldId id="288"/>
            <p14:sldId id="289"/>
            <p14:sldId id="274"/>
            <p14:sldId id="295"/>
            <p14:sldId id="276"/>
            <p14:sldId id="269"/>
            <p14:sldId id="294"/>
            <p14:sldId id="283"/>
            <p14:sldId id="277"/>
            <p14:sldId id="266"/>
            <p14:sldId id="265"/>
            <p14:sldId id="257"/>
            <p14:sldId id="278"/>
            <p14:sldId id="258"/>
            <p14:sldId id="259"/>
            <p14:sldId id="282"/>
            <p14:sldId id="291"/>
            <p14:sldId id="290"/>
            <p14:sldId id="280"/>
            <p14:sldId id="261"/>
            <p14:sldId id="262"/>
            <p14:sldId id="263"/>
            <p14:sldId id="264"/>
            <p14:sldId id="260"/>
            <p14:sldId id="286"/>
            <p14:sldId id="292"/>
            <p14:sldId id="293"/>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3" d="100"/>
          <a:sy n="83" d="100"/>
        </p:scale>
        <p:origin x="677"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12/21/2021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50227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5025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12/21/2021</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1912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12/21/2021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80504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12/21/2021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7173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2488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7130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2346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595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12/21/2021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20170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12/21/2021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79785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12/21/2021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29150706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7" r:id="rId5"/>
    <p:sldLayoutId id="2147483711" r:id="rId6"/>
    <p:sldLayoutId id="2147483712" r:id="rId7"/>
    <p:sldLayoutId id="2147483713" r:id="rId8"/>
    <p:sldLayoutId id="2147483716" r:id="rId9"/>
    <p:sldLayoutId id="2147483714" r:id="rId10"/>
    <p:sldLayoutId id="2147483715"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opportunityinsights.org/data/"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B695AA2-4B70-477F-AF90-536B720A1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rain&#10;&#10;Description automatically generated">
            <a:extLst>
              <a:ext uri="{FF2B5EF4-FFF2-40B4-BE49-F238E27FC236}">
                <a16:creationId xmlns:a16="http://schemas.microsoft.com/office/drawing/2014/main" id="{6210F28A-1500-4851-BA24-C1909C5CB17B}"/>
              </a:ext>
            </a:extLst>
          </p:cNvPr>
          <p:cNvPicPr>
            <a:picLocks noChangeAspect="1"/>
          </p:cNvPicPr>
          <p:nvPr/>
        </p:nvPicPr>
        <p:blipFill rotWithShape="1">
          <a:blip r:embed="rId2">
            <a:alphaModFix amt="40000"/>
          </a:blip>
          <a:srcRect t="3401" b="12330"/>
          <a:stretch/>
        </p:blipFill>
        <p:spPr>
          <a:xfrm>
            <a:off x="20" y="10"/>
            <a:ext cx="12191980" cy="6857990"/>
          </a:xfrm>
          <a:prstGeom prst="rect">
            <a:avLst/>
          </a:prstGeom>
        </p:spPr>
      </p:pic>
      <p:sp>
        <p:nvSpPr>
          <p:cNvPr id="2" name="Title 1">
            <a:extLst>
              <a:ext uri="{FF2B5EF4-FFF2-40B4-BE49-F238E27FC236}">
                <a16:creationId xmlns:a16="http://schemas.microsoft.com/office/drawing/2014/main" id="{47F2D504-AAB3-4728-A7B9-979276C51F64}"/>
              </a:ext>
            </a:extLst>
          </p:cNvPr>
          <p:cNvSpPr>
            <a:spLocks noGrp="1"/>
          </p:cNvSpPr>
          <p:nvPr>
            <p:ph type="ctrTitle"/>
          </p:nvPr>
        </p:nvSpPr>
        <p:spPr>
          <a:xfrm>
            <a:off x="965201" y="1020431"/>
            <a:ext cx="10225530" cy="1475013"/>
          </a:xfrm>
        </p:spPr>
        <p:txBody>
          <a:bodyPr>
            <a:normAutofit/>
          </a:bodyPr>
          <a:lstStyle/>
          <a:p>
            <a:r>
              <a:rPr lang="en-US" sz="4000" dirty="0">
                <a:solidFill>
                  <a:schemeClr val="tx1"/>
                </a:solidFill>
              </a:rPr>
              <a:t>Social Origins of female inventors in the us</a:t>
            </a:r>
          </a:p>
        </p:txBody>
      </p:sp>
      <p:sp>
        <p:nvSpPr>
          <p:cNvPr id="3" name="Subtitle 2">
            <a:extLst>
              <a:ext uri="{FF2B5EF4-FFF2-40B4-BE49-F238E27FC236}">
                <a16:creationId xmlns:a16="http://schemas.microsoft.com/office/drawing/2014/main" id="{6DB7A802-0B2F-46D9-A31C-82CB4AB1F7AB}"/>
              </a:ext>
            </a:extLst>
          </p:cNvPr>
          <p:cNvSpPr>
            <a:spLocks noGrp="1"/>
          </p:cNvSpPr>
          <p:nvPr>
            <p:ph type="subTitle" idx="1"/>
          </p:nvPr>
        </p:nvSpPr>
        <p:spPr>
          <a:xfrm>
            <a:off x="965200" y="2495445"/>
            <a:ext cx="10225530" cy="590321"/>
          </a:xfrm>
        </p:spPr>
        <p:txBody>
          <a:bodyPr>
            <a:normAutofit/>
          </a:bodyPr>
          <a:lstStyle/>
          <a:p>
            <a:r>
              <a:rPr lang="en-US">
                <a:solidFill>
                  <a:schemeClr val="tx1"/>
                </a:solidFill>
              </a:rPr>
              <a:t>By Megha Patel</a:t>
            </a:r>
          </a:p>
        </p:txBody>
      </p:sp>
    </p:spTree>
    <p:extLst>
      <p:ext uri="{BB962C8B-B14F-4D97-AF65-F5344CB8AC3E}">
        <p14:creationId xmlns:p14="http://schemas.microsoft.com/office/powerpoint/2010/main" val="251964852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BFA5-A956-4462-A9D7-1944CFE3D1FF}"/>
              </a:ext>
            </a:extLst>
          </p:cNvPr>
          <p:cNvSpPr>
            <a:spLocks noGrp="1"/>
          </p:cNvSpPr>
          <p:nvPr>
            <p:ph type="title"/>
          </p:nvPr>
        </p:nvSpPr>
        <p:spPr>
          <a:xfrm>
            <a:off x="581192" y="702156"/>
            <a:ext cx="11029616" cy="489081"/>
          </a:xfrm>
        </p:spPr>
        <p:txBody>
          <a:bodyPr>
            <a:normAutofit fontScale="90000"/>
          </a:bodyPr>
          <a:lstStyle/>
          <a:p>
            <a:r>
              <a:rPr lang="en-US" dirty="0"/>
              <a:t>Variables/Factors of Interest Based on reading</a:t>
            </a:r>
          </a:p>
        </p:txBody>
      </p:sp>
      <p:sp>
        <p:nvSpPr>
          <p:cNvPr id="3" name="Content Placeholder 2">
            <a:extLst>
              <a:ext uri="{FF2B5EF4-FFF2-40B4-BE49-F238E27FC236}">
                <a16:creationId xmlns:a16="http://schemas.microsoft.com/office/drawing/2014/main" id="{971D18CE-5A2E-4099-99F8-6700E2881727}"/>
              </a:ext>
            </a:extLst>
          </p:cNvPr>
          <p:cNvSpPr>
            <a:spLocks noGrp="1"/>
          </p:cNvSpPr>
          <p:nvPr>
            <p:ph idx="1"/>
          </p:nvPr>
        </p:nvSpPr>
        <p:spPr>
          <a:xfrm>
            <a:off x="581192" y="2441532"/>
            <a:ext cx="11029615" cy="2600251"/>
          </a:xfrm>
        </p:spPr>
        <p:txBody>
          <a:bodyPr>
            <a:noAutofit/>
          </a:bodyPr>
          <a:lstStyle/>
          <a:p>
            <a:r>
              <a:rPr lang="en-US" sz="2400" dirty="0"/>
              <a:t>Y – Inventors: Female, Male and then Total</a:t>
            </a:r>
          </a:p>
          <a:p>
            <a:r>
              <a:rPr lang="en-US" sz="2400" dirty="0"/>
              <a:t>X:</a:t>
            </a:r>
          </a:p>
          <a:p>
            <a:pPr lvl="1"/>
            <a:r>
              <a:rPr lang="en-US" sz="2400" dirty="0"/>
              <a:t>Family Measures – higher level data aggregate for family that measures disruption and marriage</a:t>
            </a:r>
          </a:p>
          <a:p>
            <a:pPr lvl="1"/>
            <a:r>
              <a:rPr lang="en-US" sz="2400" dirty="0"/>
              <a:t>Income Measures – Gini Coefficient, Top 1 Percent Income Share Squared, Household Income </a:t>
            </a:r>
          </a:p>
          <a:p>
            <a:pPr lvl="1"/>
            <a:r>
              <a:rPr lang="en-US" sz="2400" dirty="0"/>
              <a:t>Education Measures - Some measure of education on the CZ level </a:t>
            </a:r>
          </a:p>
          <a:p>
            <a:pPr lvl="1"/>
            <a:r>
              <a:rPr lang="en-US" sz="2400" dirty="0"/>
              <a:t>Social Measures </a:t>
            </a:r>
          </a:p>
          <a:p>
            <a:pPr lvl="1"/>
            <a:r>
              <a:rPr lang="en-US" sz="2400" dirty="0"/>
              <a:t>Labor Measures – Labor Force Participation Rate </a:t>
            </a:r>
          </a:p>
          <a:p>
            <a:pPr lvl="1"/>
            <a:r>
              <a:rPr lang="en-US" sz="2400" dirty="0"/>
              <a:t>Region or State level categorical as a control</a:t>
            </a:r>
          </a:p>
        </p:txBody>
      </p:sp>
    </p:spTree>
    <p:extLst>
      <p:ext uri="{BB962C8B-B14F-4D97-AF65-F5344CB8AC3E}">
        <p14:creationId xmlns:p14="http://schemas.microsoft.com/office/powerpoint/2010/main" val="3270619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F8162-B700-44F7-AC82-C75A0CA0A2C8}"/>
              </a:ext>
            </a:extLst>
          </p:cNvPr>
          <p:cNvSpPr>
            <a:spLocks noGrp="1"/>
          </p:cNvSpPr>
          <p:nvPr>
            <p:ph type="title"/>
          </p:nvPr>
        </p:nvSpPr>
        <p:spPr>
          <a:xfrm>
            <a:off x="581192" y="702156"/>
            <a:ext cx="11029616" cy="623305"/>
          </a:xfrm>
        </p:spPr>
        <p:txBody>
          <a:bodyPr/>
          <a:lstStyle/>
          <a:p>
            <a:r>
              <a:rPr lang="en-US" dirty="0"/>
              <a:t>Data Source</a:t>
            </a:r>
          </a:p>
        </p:txBody>
      </p:sp>
      <p:sp>
        <p:nvSpPr>
          <p:cNvPr id="3" name="Content Placeholder 2">
            <a:extLst>
              <a:ext uri="{FF2B5EF4-FFF2-40B4-BE49-F238E27FC236}">
                <a16:creationId xmlns:a16="http://schemas.microsoft.com/office/drawing/2014/main" id="{29A47CA0-B334-4604-8C13-B61D81AAD9E6}"/>
              </a:ext>
            </a:extLst>
          </p:cNvPr>
          <p:cNvSpPr>
            <a:spLocks noGrp="1"/>
          </p:cNvSpPr>
          <p:nvPr>
            <p:ph idx="1"/>
          </p:nvPr>
        </p:nvSpPr>
        <p:spPr>
          <a:xfrm>
            <a:off x="581191" y="1431226"/>
            <a:ext cx="11029615" cy="5187688"/>
          </a:xfrm>
        </p:spPr>
        <p:txBody>
          <a:bodyPr>
            <a:normAutofit/>
          </a:bodyPr>
          <a:lstStyle/>
          <a:p>
            <a:r>
              <a:rPr lang="en-US" sz="2000" dirty="0"/>
              <a:t>Opportunity Insights’ Patenting Data Set: </a:t>
            </a:r>
            <a:r>
              <a:rPr lang="en-US" sz="2000" dirty="0">
                <a:hlinkClick r:id="rId2"/>
              </a:rPr>
              <a:t>https://opportunityinsights.org/data/</a:t>
            </a:r>
            <a:endParaRPr lang="en-US" sz="2000" dirty="0"/>
          </a:p>
          <a:p>
            <a:r>
              <a:rPr lang="en-US" sz="2000" dirty="0"/>
              <a:t>patenting outcomes for children born in 1980-1984 by the commuting zone using 1990 designation for GIS mapping</a:t>
            </a:r>
          </a:p>
          <a:p>
            <a:r>
              <a:rPr lang="en-US" sz="2000" dirty="0"/>
              <a:t> report the share of inventors and highly-cited inventors broken down by patent category</a:t>
            </a:r>
          </a:p>
          <a:p>
            <a:r>
              <a:rPr lang="en-US" sz="2000" dirty="0"/>
              <a:t> Classified as an inventor if he or she is listed on a patent application between 2001 and 2012 or grant between 1996 and 2014</a:t>
            </a:r>
          </a:p>
          <a:p>
            <a:r>
              <a:rPr lang="en-US" sz="2000" dirty="0"/>
              <a:t>Patenting categories use general USTPO designations. There are 7 distinct categories</a:t>
            </a:r>
          </a:p>
          <a:p>
            <a:r>
              <a:rPr lang="en-US" sz="2000" dirty="0"/>
              <a:t>Neighborhood effects </a:t>
            </a:r>
            <a:r>
              <a:rPr lang="en-US" sz="2000" b="1" dirty="0">
                <a:solidFill>
                  <a:srgbClr val="C00000"/>
                </a:solidFill>
              </a:rPr>
              <a:t>(covariates) </a:t>
            </a:r>
            <a:r>
              <a:rPr lang="en-US" sz="2000" dirty="0"/>
              <a:t>are sourced from online data tables (downloaded separately and merged with patenting data file upon the organization’s recommendation.)</a:t>
            </a:r>
          </a:p>
        </p:txBody>
      </p:sp>
    </p:spTree>
    <p:extLst>
      <p:ext uri="{BB962C8B-B14F-4D97-AF65-F5344CB8AC3E}">
        <p14:creationId xmlns:p14="http://schemas.microsoft.com/office/powerpoint/2010/main" val="35089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3978-F736-4271-8D1C-2CFB7015010E}"/>
              </a:ext>
            </a:extLst>
          </p:cNvPr>
          <p:cNvSpPr>
            <a:spLocks noGrp="1"/>
          </p:cNvSpPr>
          <p:nvPr>
            <p:ph type="title"/>
          </p:nvPr>
        </p:nvSpPr>
        <p:spPr>
          <a:xfrm>
            <a:off x="581192" y="95667"/>
            <a:ext cx="11029616" cy="1188720"/>
          </a:xfrm>
        </p:spPr>
        <p:txBody>
          <a:bodyPr/>
          <a:lstStyle/>
          <a:p>
            <a:r>
              <a:rPr lang="en-US" dirty="0"/>
              <a:t>Let’s Do Geography: Part II</a:t>
            </a:r>
          </a:p>
        </p:txBody>
      </p:sp>
      <p:sp>
        <p:nvSpPr>
          <p:cNvPr id="4" name="TextBox 3">
            <a:extLst>
              <a:ext uri="{FF2B5EF4-FFF2-40B4-BE49-F238E27FC236}">
                <a16:creationId xmlns:a16="http://schemas.microsoft.com/office/drawing/2014/main" id="{804E281A-9BC4-4C5E-8FEF-F78B550E4165}"/>
              </a:ext>
            </a:extLst>
          </p:cNvPr>
          <p:cNvSpPr txBox="1"/>
          <p:nvPr/>
        </p:nvSpPr>
        <p:spPr>
          <a:xfrm>
            <a:off x="381000" y="5833895"/>
            <a:ext cx="5814527" cy="276999"/>
          </a:xfrm>
          <a:prstGeom prst="rect">
            <a:avLst/>
          </a:prstGeom>
          <a:noFill/>
        </p:spPr>
        <p:txBody>
          <a:bodyPr wrap="square" rtlCol="0">
            <a:spAutoFit/>
          </a:bodyPr>
          <a:lstStyle/>
          <a:p>
            <a:r>
              <a:rPr lang="en-US" sz="1200" dirty="0"/>
              <a:t>Source: EIA: U.S. Energy Information Administration</a:t>
            </a:r>
          </a:p>
        </p:txBody>
      </p:sp>
      <p:pic>
        <p:nvPicPr>
          <p:cNvPr id="9220" name="Picture 4" descr="Image result for united states map by region and state&quot;">
            <a:extLst>
              <a:ext uri="{FF2B5EF4-FFF2-40B4-BE49-F238E27FC236}">
                <a16:creationId xmlns:a16="http://schemas.microsoft.com/office/drawing/2014/main" id="{98CD3DC6-F0ED-45CF-B9B7-4F2665FA3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84387"/>
            <a:ext cx="5226698" cy="4502464"/>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gdp by region us&quot;">
            <a:extLst>
              <a:ext uri="{FF2B5EF4-FFF2-40B4-BE49-F238E27FC236}">
                <a16:creationId xmlns:a16="http://schemas.microsoft.com/office/drawing/2014/main" id="{586E8872-6D6B-474E-8451-6E603057C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637" y="1590669"/>
            <a:ext cx="5904171" cy="43817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E654618-75BB-45E3-BC22-0220CD4762A9}"/>
              </a:ext>
            </a:extLst>
          </p:cNvPr>
          <p:cNvSpPr txBox="1"/>
          <p:nvPr/>
        </p:nvSpPr>
        <p:spPr>
          <a:xfrm>
            <a:off x="6377473" y="5833895"/>
            <a:ext cx="5814527" cy="276999"/>
          </a:xfrm>
          <a:prstGeom prst="rect">
            <a:avLst/>
          </a:prstGeom>
          <a:noFill/>
        </p:spPr>
        <p:txBody>
          <a:bodyPr wrap="square" rtlCol="0">
            <a:spAutoFit/>
          </a:bodyPr>
          <a:lstStyle/>
          <a:p>
            <a:r>
              <a:rPr lang="en-US" sz="1200" dirty="0"/>
              <a:t>Source: Geopolitical Futures</a:t>
            </a:r>
          </a:p>
        </p:txBody>
      </p:sp>
    </p:spTree>
    <p:extLst>
      <p:ext uri="{BB962C8B-B14F-4D97-AF65-F5344CB8AC3E}">
        <p14:creationId xmlns:p14="http://schemas.microsoft.com/office/powerpoint/2010/main" val="335349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BD4F8F-EBCE-4EE4-A54E-63223B508943}"/>
              </a:ext>
            </a:extLst>
          </p:cNvPr>
          <p:cNvSpPr>
            <a:spLocks noGrp="1"/>
          </p:cNvSpPr>
          <p:nvPr>
            <p:ph type="title"/>
          </p:nvPr>
        </p:nvSpPr>
        <p:spPr>
          <a:xfrm>
            <a:off x="581191" y="723901"/>
            <a:ext cx="10993549" cy="526059"/>
          </a:xfrm>
        </p:spPr>
        <p:txBody>
          <a:bodyPr vert="horz" lIns="91440" tIns="45720" rIns="91440" bIns="45720" rtlCol="0" anchor="b">
            <a:normAutofit fontScale="90000"/>
          </a:bodyPr>
          <a:lstStyle/>
          <a:p>
            <a:r>
              <a:rPr lang="en-US" sz="3600" dirty="0"/>
              <a:t>Refresher: Commuting </a:t>
            </a:r>
            <a:r>
              <a:rPr lang="en-US" sz="3600" dirty="0" err="1"/>
              <a:t>ZOnes</a:t>
            </a:r>
            <a:endParaRPr lang="en-US" sz="3600" dirty="0"/>
          </a:p>
        </p:txBody>
      </p:sp>
      <p:sp>
        <p:nvSpPr>
          <p:cNvPr id="19" name="Rectangle 18">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descr="A close up of a map&#10;&#10;Description automatically generated">
            <a:extLst>
              <a:ext uri="{FF2B5EF4-FFF2-40B4-BE49-F238E27FC236}">
                <a16:creationId xmlns:a16="http://schemas.microsoft.com/office/drawing/2014/main" id="{8CB1519C-2CAC-420B-8C1E-1D1B4AD2F840}"/>
              </a:ext>
            </a:extLst>
          </p:cNvPr>
          <p:cNvPicPr>
            <a:picLocks noChangeAspect="1"/>
          </p:cNvPicPr>
          <p:nvPr/>
        </p:nvPicPr>
        <p:blipFill>
          <a:blip r:embed="rId2"/>
          <a:stretch>
            <a:fillRect/>
          </a:stretch>
        </p:blipFill>
        <p:spPr>
          <a:xfrm>
            <a:off x="1906269" y="1272541"/>
            <a:ext cx="7149409" cy="4593496"/>
          </a:xfrm>
          <a:prstGeom prst="rect">
            <a:avLst/>
          </a:prstGeom>
        </p:spPr>
      </p:pic>
    </p:spTree>
    <p:extLst>
      <p:ext uri="{BB962C8B-B14F-4D97-AF65-F5344CB8AC3E}">
        <p14:creationId xmlns:p14="http://schemas.microsoft.com/office/powerpoint/2010/main" val="1444704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A63E2-7CF0-4499-95B8-E9F757C95390}"/>
              </a:ext>
            </a:extLst>
          </p:cNvPr>
          <p:cNvSpPr>
            <a:spLocks noGrp="1"/>
          </p:cNvSpPr>
          <p:nvPr>
            <p:ph type="title"/>
          </p:nvPr>
        </p:nvSpPr>
        <p:spPr>
          <a:xfrm>
            <a:off x="581192" y="702156"/>
            <a:ext cx="11029616" cy="631694"/>
          </a:xfrm>
        </p:spPr>
        <p:txBody>
          <a:bodyPr/>
          <a:lstStyle/>
          <a:p>
            <a:r>
              <a:rPr lang="en-US" dirty="0"/>
              <a:t>Analysis Process</a:t>
            </a:r>
          </a:p>
        </p:txBody>
      </p:sp>
      <p:sp>
        <p:nvSpPr>
          <p:cNvPr id="3" name="Content Placeholder 2">
            <a:extLst>
              <a:ext uri="{FF2B5EF4-FFF2-40B4-BE49-F238E27FC236}">
                <a16:creationId xmlns:a16="http://schemas.microsoft.com/office/drawing/2014/main" id="{B0B2470E-1F1F-48D3-BD42-F24466A5803D}"/>
              </a:ext>
            </a:extLst>
          </p:cNvPr>
          <p:cNvSpPr>
            <a:spLocks noGrp="1"/>
          </p:cNvSpPr>
          <p:nvPr>
            <p:ph idx="1"/>
          </p:nvPr>
        </p:nvSpPr>
        <p:spPr>
          <a:xfrm>
            <a:off x="581193" y="1682124"/>
            <a:ext cx="11029615" cy="4641500"/>
          </a:xfrm>
        </p:spPr>
        <p:txBody>
          <a:bodyPr>
            <a:normAutofit/>
          </a:bodyPr>
          <a:lstStyle/>
          <a:p>
            <a:r>
              <a:rPr lang="en-US" dirty="0"/>
              <a:t>Descriptive Statistics – All Variables used</a:t>
            </a:r>
          </a:p>
          <a:p>
            <a:pPr marL="0" indent="0">
              <a:buNone/>
            </a:pPr>
            <a:r>
              <a:rPr lang="en-US" b="1" dirty="0">
                <a:solidFill>
                  <a:srgbClr val="C00000"/>
                </a:solidFill>
              </a:rPr>
              <a:t>	Round 1: Overall trends </a:t>
            </a:r>
          </a:p>
          <a:p>
            <a:r>
              <a:rPr lang="en-US" dirty="0"/>
              <a:t>GIS Mapping for Inventor Concentrations (Replication with Twist)</a:t>
            </a:r>
          </a:p>
          <a:p>
            <a:r>
              <a:rPr lang="en-US" dirty="0"/>
              <a:t>Regression Analysis – Share of Inventor (Total, Female, and Male) by neighborhood effects (Partial Replication with Twist)</a:t>
            </a:r>
          </a:p>
          <a:p>
            <a:pPr marL="324000" lvl="1" indent="0">
              <a:buNone/>
            </a:pPr>
            <a:r>
              <a:rPr lang="en-US" sz="1700" b="1" dirty="0">
                <a:solidFill>
                  <a:srgbClr val="C00000"/>
                </a:solidFill>
              </a:rPr>
              <a:t>Round 2: Female and Male Innovation Differences for Patenting Categories</a:t>
            </a:r>
          </a:p>
          <a:p>
            <a:r>
              <a:rPr lang="en-US" dirty="0"/>
              <a:t>GIS Mapping for Inventor Concentration by gender and patenting  (Replication with Twist)</a:t>
            </a:r>
          </a:p>
          <a:p>
            <a:r>
              <a:rPr lang="en-US" dirty="0"/>
              <a:t>T-Tests – Difference between Share of Male and Female inventors in each patenting category</a:t>
            </a:r>
          </a:p>
          <a:p>
            <a:endParaRPr lang="en-US" dirty="0"/>
          </a:p>
          <a:p>
            <a:endParaRPr lang="en-US" dirty="0"/>
          </a:p>
        </p:txBody>
      </p:sp>
    </p:spTree>
    <p:extLst>
      <p:ext uri="{BB962C8B-B14F-4D97-AF65-F5344CB8AC3E}">
        <p14:creationId xmlns:p14="http://schemas.microsoft.com/office/powerpoint/2010/main" val="3522241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5" name="Rectangle 116">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18">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20">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8" name="Rectangle 122">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24">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A9D60C2-D893-4273-BC3B-A65C546A9DFE}"/>
              </a:ext>
            </a:extLst>
          </p:cNvPr>
          <p:cNvSpPr>
            <a:spLocks noGrp="1"/>
          </p:cNvSpPr>
          <p:nvPr>
            <p:ph type="title"/>
          </p:nvPr>
        </p:nvSpPr>
        <p:spPr>
          <a:xfrm>
            <a:off x="601255" y="702155"/>
            <a:ext cx="3409783" cy="1300365"/>
          </a:xfrm>
        </p:spPr>
        <p:txBody>
          <a:bodyPr vert="horz" lIns="91440" tIns="45720" rIns="91440" bIns="45720" rtlCol="0" anchor="b">
            <a:normAutofit/>
          </a:bodyPr>
          <a:lstStyle/>
          <a:p>
            <a:pPr>
              <a:lnSpc>
                <a:spcPct val="90000"/>
              </a:lnSpc>
            </a:pPr>
            <a:r>
              <a:rPr lang="en-US">
                <a:solidFill>
                  <a:srgbClr val="FFFFFF"/>
                </a:solidFill>
              </a:rPr>
              <a:t>Descriptive Statistics</a:t>
            </a:r>
            <a:br>
              <a:rPr lang="en-US">
                <a:solidFill>
                  <a:srgbClr val="FFFFFF"/>
                </a:solidFill>
              </a:rPr>
            </a:br>
            <a:endParaRPr lang="en-US">
              <a:solidFill>
                <a:srgbClr val="FFFFFF"/>
              </a:solidFill>
            </a:endParaRPr>
          </a:p>
        </p:txBody>
      </p:sp>
      <p:sp>
        <p:nvSpPr>
          <p:cNvPr id="10" name="TextBox 9">
            <a:extLst>
              <a:ext uri="{FF2B5EF4-FFF2-40B4-BE49-F238E27FC236}">
                <a16:creationId xmlns:a16="http://schemas.microsoft.com/office/drawing/2014/main" id="{10D1A33F-0CC3-4FC0-8A87-351A3E951FA4}"/>
              </a:ext>
            </a:extLst>
          </p:cNvPr>
          <p:cNvSpPr txBox="1"/>
          <p:nvPr/>
        </p:nvSpPr>
        <p:spPr>
          <a:xfrm>
            <a:off x="601255" y="2177142"/>
            <a:ext cx="3409782" cy="3823607"/>
          </a:xfrm>
          <a:prstGeom prst="rect">
            <a:avLst/>
          </a:prstGeom>
        </p:spPr>
        <p:txBody>
          <a:bodyPr vert="horz" lIns="91440" tIns="45720" rIns="91440" bIns="45720" rtlCol="0" anchor="ctr">
            <a:normAutofit/>
          </a:bodyPr>
          <a:lstStyle/>
          <a:p>
            <a:pPr defTabSz="457200">
              <a:spcBef>
                <a:spcPct val="20000"/>
              </a:spcBef>
              <a:spcAft>
                <a:spcPts val="600"/>
              </a:spcAft>
              <a:buClr>
                <a:schemeClr val="accent1"/>
              </a:buClr>
              <a:buSzPct val="92000"/>
              <a:buFont typeface="Wingdings 2" panose="05020102010507070707" pitchFamily="18" charset="2"/>
              <a:buChar char=""/>
            </a:pPr>
            <a:r>
              <a:rPr lang="en-US" dirty="0">
                <a:solidFill>
                  <a:srgbClr val="FFFFFF"/>
                </a:solidFill>
              </a:rPr>
              <a:t>*of the 741 total CZ, 570 contained the observations for each of the characteristics used in the analysis</a:t>
            </a:r>
          </a:p>
        </p:txBody>
      </p:sp>
      <p:graphicFrame>
        <p:nvGraphicFramePr>
          <p:cNvPr id="8" name="Table 7">
            <a:extLst>
              <a:ext uri="{FF2B5EF4-FFF2-40B4-BE49-F238E27FC236}">
                <a16:creationId xmlns:a16="http://schemas.microsoft.com/office/drawing/2014/main" id="{FC8857D0-D483-4790-A0FF-0E66FDE3D4EC}"/>
              </a:ext>
            </a:extLst>
          </p:cNvPr>
          <p:cNvGraphicFramePr>
            <a:graphicFrameLocks noGrp="1"/>
          </p:cNvGraphicFramePr>
          <p:nvPr>
            <p:extLst>
              <p:ext uri="{D42A27DB-BD31-4B8C-83A1-F6EECF244321}">
                <p14:modId xmlns:p14="http://schemas.microsoft.com/office/powerpoint/2010/main" val="3511321411"/>
              </p:ext>
            </p:extLst>
          </p:nvPr>
        </p:nvGraphicFramePr>
        <p:xfrm>
          <a:off x="4619625" y="1597405"/>
          <a:ext cx="6804111" cy="3645779"/>
        </p:xfrm>
        <a:graphic>
          <a:graphicData uri="http://schemas.openxmlformats.org/drawingml/2006/table">
            <a:tbl>
              <a:tblPr firstRow="1" bandRow="1">
                <a:noFill/>
                <a:tableStyleId>{5C22544A-7EE6-4342-B048-85BDC9FD1C3A}</a:tableStyleId>
              </a:tblPr>
              <a:tblGrid>
                <a:gridCol w="1149174">
                  <a:extLst>
                    <a:ext uri="{9D8B030D-6E8A-4147-A177-3AD203B41FA5}">
                      <a16:colId xmlns:a16="http://schemas.microsoft.com/office/drawing/2014/main" val="3685471985"/>
                    </a:ext>
                  </a:extLst>
                </a:gridCol>
                <a:gridCol w="2674960">
                  <a:extLst>
                    <a:ext uri="{9D8B030D-6E8A-4147-A177-3AD203B41FA5}">
                      <a16:colId xmlns:a16="http://schemas.microsoft.com/office/drawing/2014/main" val="1208538226"/>
                    </a:ext>
                  </a:extLst>
                </a:gridCol>
                <a:gridCol w="773963">
                  <a:extLst>
                    <a:ext uri="{9D8B030D-6E8A-4147-A177-3AD203B41FA5}">
                      <a16:colId xmlns:a16="http://schemas.microsoft.com/office/drawing/2014/main" val="1452705373"/>
                    </a:ext>
                  </a:extLst>
                </a:gridCol>
                <a:gridCol w="1103007">
                  <a:extLst>
                    <a:ext uri="{9D8B030D-6E8A-4147-A177-3AD203B41FA5}">
                      <a16:colId xmlns:a16="http://schemas.microsoft.com/office/drawing/2014/main" val="2453094808"/>
                    </a:ext>
                  </a:extLst>
                </a:gridCol>
                <a:gridCol w="1103007">
                  <a:extLst>
                    <a:ext uri="{9D8B030D-6E8A-4147-A177-3AD203B41FA5}">
                      <a16:colId xmlns:a16="http://schemas.microsoft.com/office/drawing/2014/main" val="3733056466"/>
                    </a:ext>
                  </a:extLst>
                </a:gridCol>
              </a:tblGrid>
              <a:tr h="501349">
                <a:tc>
                  <a:txBody>
                    <a:bodyPr/>
                    <a:lstStyle/>
                    <a:p>
                      <a:pPr algn="l" fontAlgn="b"/>
                      <a:r>
                        <a:rPr lang="en-US" sz="1500" u="none" strike="noStrike" dirty="0">
                          <a:solidFill>
                            <a:schemeClr val="bg1"/>
                          </a:solidFill>
                          <a:effectLst/>
                        </a:rPr>
                        <a:t>Inventor </a:t>
                      </a:r>
                      <a:endParaRPr lang="en-US" sz="1500" b="1" i="0" u="none" strike="noStrike" dirty="0">
                        <a:solidFill>
                          <a:schemeClr val="bg1"/>
                        </a:solidFill>
                        <a:effectLst/>
                        <a:latin typeface="Calibri" panose="020F0502020204030204" pitchFamily="34" charset="0"/>
                      </a:endParaRPr>
                    </a:p>
                  </a:txBody>
                  <a:tcPr marL="198281" marR="118969" marT="118969" marB="11896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l" fontAlgn="b"/>
                      <a:r>
                        <a:rPr lang="en-US" sz="1500" b="1" i="0" u="none" strike="noStrike">
                          <a:solidFill>
                            <a:schemeClr val="bg1"/>
                          </a:solidFill>
                          <a:effectLst/>
                          <a:latin typeface="Calibri" panose="020F0502020204030204" pitchFamily="34" charset="0"/>
                        </a:rPr>
                        <a:t>Definitions</a:t>
                      </a:r>
                    </a:p>
                  </a:txBody>
                  <a:tcPr marL="198281" marR="118969" marT="118969" marB="118969" anchor="b">
                    <a:lnL w="12700" cmpd="sng">
                      <a:noFill/>
                      <a:prstDash val="solid"/>
                    </a:lnL>
                    <a:lnR w="12700" cmpd="sng">
                      <a:noFill/>
                      <a:prstDash val="solid"/>
                    </a:lnR>
                    <a:lnT w="19050" cap="flat" cmpd="sng" algn="ctr">
                      <a:solidFill>
                        <a:srgbClr val="8F9A9D">
                          <a:alpha val="60000"/>
                        </a:srgbClr>
                      </a:solidFill>
                      <a:prstDash val="solid"/>
                      <a:round/>
                      <a:headEnd type="none" w="med" len="med"/>
                      <a:tailEnd type="none" w="med" len="med"/>
                    </a:lnT>
                    <a:lnB w="12700" cmpd="sng">
                      <a:noFill/>
                      <a:prstDash val="solid"/>
                    </a:lnB>
                    <a:noFill/>
                  </a:tcPr>
                </a:tc>
                <a:tc>
                  <a:txBody>
                    <a:bodyPr/>
                    <a:lstStyle/>
                    <a:p>
                      <a:pPr algn="l" fontAlgn="b"/>
                      <a:r>
                        <a:rPr lang="en-US" sz="1500" u="none" strike="noStrike">
                          <a:solidFill>
                            <a:schemeClr val="bg1"/>
                          </a:solidFill>
                          <a:effectLst/>
                        </a:rPr>
                        <a:t>Obs</a:t>
                      </a:r>
                      <a:endParaRPr lang="en-US" sz="1500" b="1" i="0" u="none" strike="noStrike">
                        <a:solidFill>
                          <a:schemeClr val="bg1"/>
                        </a:solidFill>
                        <a:effectLst/>
                        <a:latin typeface="Calibri" panose="020F0502020204030204" pitchFamily="34" charset="0"/>
                      </a:endParaRPr>
                    </a:p>
                  </a:txBody>
                  <a:tcPr marL="198281" marR="118969" marT="118969" marB="11896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l" fontAlgn="b"/>
                      <a:r>
                        <a:rPr lang="en-US" sz="1500" u="none" strike="noStrike">
                          <a:solidFill>
                            <a:schemeClr val="bg1"/>
                          </a:solidFill>
                          <a:effectLst/>
                        </a:rPr>
                        <a:t>Mean</a:t>
                      </a:r>
                      <a:endParaRPr lang="en-US" sz="1500" b="1" i="0" u="none" strike="noStrike">
                        <a:solidFill>
                          <a:schemeClr val="bg1"/>
                        </a:solidFill>
                        <a:effectLst/>
                        <a:latin typeface="Calibri" panose="020F0502020204030204" pitchFamily="34" charset="0"/>
                      </a:endParaRPr>
                    </a:p>
                  </a:txBody>
                  <a:tcPr marL="198281" marR="118969" marT="118969" marB="11896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l" fontAlgn="b"/>
                      <a:r>
                        <a:rPr lang="en-US" sz="1500" u="none" strike="noStrike">
                          <a:solidFill>
                            <a:schemeClr val="bg1"/>
                          </a:solidFill>
                          <a:effectLst/>
                        </a:rPr>
                        <a:t>Std.</a:t>
                      </a:r>
                      <a:endParaRPr lang="en-US" sz="1500" b="1" i="0" u="none" strike="noStrike">
                        <a:solidFill>
                          <a:schemeClr val="bg1"/>
                        </a:solidFill>
                        <a:effectLst/>
                        <a:latin typeface="Calibri" panose="020F0502020204030204" pitchFamily="34" charset="0"/>
                      </a:endParaRPr>
                    </a:p>
                  </a:txBody>
                  <a:tcPr marL="198281" marR="118969" marT="118969" marB="118969"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444383476"/>
                  </a:ext>
                </a:extLst>
              </a:tr>
              <a:tr h="900436">
                <a:tc>
                  <a:txBody>
                    <a:bodyPr/>
                    <a:lstStyle/>
                    <a:p>
                      <a:pPr algn="l" fontAlgn="b"/>
                      <a:r>
                        <a:rPr lang="en-US" sz="1200" b="0" i="0" u="none" strike="noStrike" dirty="0">
                          <a:solidFill>
                            <a:schemeClr val="bg1"/>
                          </a:solidFill>
                          <a:effectLst/>
                          <a:latin typeface="Calibri" panose="020F0502020204030204" pitchFamily="34" charset="0"/>
                        </a:rPr>
                        <a:t>Total</a:t>
                      </a:r>
                    </a:p>
                  </a:txBody>
                  <a:tcPr marL="198281" marR="103106" marT="103106" marB="103106"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r>
                        <a:rPr lang="en-US" sz="1200" b="0" i="0" u="none" strike="noStrike" kern="1200" dirty="0">
                          <a:solidFill>
                            <a:schemeClr val="bg1"/>
                          </a:solidFill>
                          <a:effectLst/>
                          <a:latin typeface="Calibri" panose="020F0502020204030204" pitchFamily="34" charset="0"/>
                          <a:ea typeface="+mn-ea"/>
                          <a:cs typeface="+mn-cs"/>
                        </a:rPr>
                        <a:t>Total fraction of inventors in US on Commuting Zone level</a:t>
                      </a:r>
                    </a:p>
                  </a:txBody>
                  <a:tcPr marL="198281" marR="103106" marT="103106" marB="103106" anchor="b">
                    <a:lnL w="12700" cmpd="sng">
                      <a:noFill/>
                      <a:prstDash val="solid"/>
                    </a:lnL>
                    <a:lnR w="12700" cmpd="sng">
                      <a:noFill/>
                      <a:prstDash val="solid"/>
                    </a:lnR>
                    <a:lnT w="12700" cmpd="sng">
                      <a:noFill/>
                      <a:prstDash val="solid"/>
                    </a:lnT>
                    <a:lnB w="19050" cap="flat" cmpd="sng" algn="ctr">
                      <a:solidFill>
                        <a:srgbClr val="FFFFFF"/>
                      </a:solidFill>
                      <a:prstDash val="solid"/>
                      <a:round/>
                      <a:headEnd type="none" w="med" len="med"/>
                      <a:tailEnd type="none" w="med" len="med"/>
                    </a:lnB>
                    <a:solidFill>
                      <a:srgbClr val="B4BCBE">
                        <a:alpha val="34902"/>
                      </a:srgbClr>
                    </a:solidFill>
                  </a:tcPr>
                </a:tc>
                <a:tc>
                  <a:txBody>
                    <a:bodyPr/>
                    <a:lstStyle/>
                    <a:p>
                      <a:pPr algn="r" fontAlgn="b"/>
                      <a:r>
                        <a:rPr lang="en-US" sz="1200" u="none" strike="noStrike">
                          <a:solidFill>
                            <a:schemeClr val="bg1"/>
                          </a:solidFill>
                          <a:effectLst/>
                        </a:rPr>
                        <a:t>570</a:t>
                      </a:r>
                      <a:endParaRPr lang="en-US" sz="1200" b="0" i="0" u="none" strike="noStrike">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r" fontAlgn="b"/>
                      <a:r>
                        <a:rPr lang="en-US" sz="1200" u="none" strike="noStrike">
                          <a:solidFill>
                            <a:schemeClr val="bg1"/>
                          </a:solidFill>
                          <a:effectLst/>
                        </a:rPr>
                        <a:t>1.705E-03</a:t>
                      </a:r>
                      <a:endParaRPr lang="en-US" sz="1200" b="0" i="0" u="none" strike="noStrike">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r" fontAlgn="b"/>
                      <a:r>
                        <a:rPr lang="en-US" sz="1200" u="none" strike="noStrike">
                          <a:solidFill>
                            <a:schemeClr val="bg1"/>
                          </a:solidFill>
                          <a:effectLst/>
                        </a:rPr>
                        <a:t>1.120E-03</a:t>
                      </a:r>
                      <a:endParaRPr lang="en-US" sz="1200" b="0" i="0" u="none" strike="noStrike">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2606833419"/>
                  </a:ext>
                </a:extLst>
              </a:tr>
              <a:tr h="1121997">
                <a:tc>
                  <a:txBody>
                    <a:bodyPr/>
                    <a:lstStyle/>
                    <a:p>
                      <a:pPr algn="l" fontAlgn="b"/>
                      <a:r>
                        <a:rPr lang="en-US" sz="1200" u="none" strike="noStrike" dirty="0">
                          <a:solidFill>
                            <a:schemeClr val="bg1"/>
                          </a:solidFill>
                          <a:effectLst/>
                        </a:rPr>
                        <a:t>Female </a:t>
                      </a:r>
                      <a:endParaRPr lang="en-US" sz="1200" b="0" i="0" u="none" strike="noStrike" dirty="0">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bg1"/>
                          </a:solidFill>
                          <a:effectLst/>
                          <a:latin typeface="Calibri" panose="020F0502020204030204" pitchFamily="34" charset="0"/>
                          <a:ea typeface="+mn-ea"/>
                          <a:cs typeface="+mn-cs"/>
                        </a:rPr>
                        <a:t>Total fraction of female inventors in US on Commuting Zone level</a:t>
                      </a:r>
                    </a:p>
                    <a:p>
                      <a:endParaRPr lang="en-US" sz="1200" b="0" i="0" u="none" strike="noStrike" kern="1200" dirty="0">
                        <a:solidFill>
                          <a:schemeClr val="bg1"/>
                        </a:solidFill>
                        <a:effectLst/>
                        <a:latin typeface="Calibri" panose="020F0502020204030204" pitchFamily="34" charset="0"/>
                        <a:ea typeface="+mn-ea"/>
                        <a:cs typeface="+mn-cs"/>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B4BCBE">
                        <a:alpha val="34902"/>
                      </a:srgbClr>
                    </a:solidFill>
                  </a:tcPr>
                </a:tc>
                <a:tc>
                  <a:txBody>
                    <a:bodyPr/>
                    <a:lstStyle/>
                    <a:p>
                      <a:pPr algn="r" fontAlgn="b"/>
                      <a:r>
                        <a:rPr lang="en-US" sz="1200" u="none" strike="noStrike" dirty="0">
                          <a:solidFill>
                            <a:schemeClr val="bg1"/>
                          </a:solidFill>
                          <a:effectLst/>
                        </a:rPr>
                        <a:t>570</a:t>
                      </a:r>
                      <a:endParaRPr lang="en-US" sz="1200" b="0" i="0" u="none" strike="noStrike" dirty="0">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r" fontAlgn="b"/>
                      <a:r>
                        <a:rPr lang="en-US" sz="1200" u="none" strike="noStrike" dirty="0">
                          <a:solidFill>
                            <a:schemeClr val="bg1"/>
                          </a:solidFill>
                          <a:effectLst/>
                        </a:rPr>
                        <a:t>5.674E-04</a:t>
                      </a:r>
                      <a:endParaRPr lang="en-US" sz="1200" b="0" i="0" u="none" strike="noStrike" dirty="0">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r" fontAlgn="b"/>
                      <a:r>
                        <a:rPr lang="en-US" sz="1200" u="none" strike="noStrike">
                          <a:solidFill>
                            <a:schemeClr val="bg1"/>
                          </a:solidFill>
                          <a:effectLst/>
                        </a:rPr>
                        <a:t>5.113E-04</a:t>
                      </a:r>
                      <a:endParaRPr lang="en-US" sz="1200" b="0" i="0" u="none" strike="noStrike">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437234492"/>
                  </a:ext>
                </a:extLst>
              </a:tr>
              <a:tr h="1121997">
                <a:tc>
                  <a:txBody>
                    <a:bodyPr/>
                    <a:lstStyle/>
                    <a:p>
                      <a:pPr algn="l" fontAlgn="b"/>
                      <a:r>
                        <a:rPr lang="en-US" sz="1200" u="none" strike="noStrike">
                          <a:solidFill>
                            <a:schemeClr val="bg1"/>
                          </a:solidFill>
                          <a:effectLst/>
                        </a:rPr>
                        <a:t>Male</a:t>
                      </a:r>
                      <a:endParaRPr lang="en-US" sz="1200" b="0" i="0" u="none" strike="noStrike">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bg1"/>
                          </a:solidFill>
                          <a:effectLst/>
                          <a:latin typeface="Calibri" panose="020F0502020204030204" pitchFamily="34" charset="0"/>
                          <a:ea typeface="+mn-ea"/>
                          <a:cs typeface="+mn-cs"/>
                        </a:rPr>
                        <a:t>Total fraction of male inventors in US on Commuting Zone level</a:t>
                      </a:r>
                    </a:p>
                    <a:p>
                      <a:endParaRPr lang="en-US" sz="1200" b="0" i="0" u="none" strike="noStrike" kern="1200" dirty="0">
                        <a:solidFill>
                          <a:schemeClr val="bg1"/>
                        </a:solidFill>
                        <a:effectLst/>
                        <a:latin typeface="Calibri" panose="020F0502020204030204" pitchFamily="34" charset="0"/>
                        <a:ea typeface="+mn-ea"/>
                        <a:cs typeface="+mn-cs"/>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round/>
                      <a:headEnd type="none" w="med" len="med"/>
                      <a:tailEnd type="none" w="med" len="med"/>
                    </a:lnT>
                    <a:lnB w="12700" cmpd="sng">
                      <a:noFill/>
                      <a:prstDash val="solid"/>
                    </a:lnB>
                    <a:solidFill>
                      <a:srgbClr val="B4BCBE">
                        <a:alpha val="34902"/>
                      </a:srgbClr>
                    </a:solidFill>
                  </a:tcPr>
                </a:tc>
                <a:tc>
                  <a:txBody>
                    <a:bodyPr/>
                    <a:lstStyle/>
                    <a:p>
                      <a:pPr algn="r" fontAlgn="b"/>
                      <a:r>
                        <a:rPr lang="en-US" sz="1200" u="none" strike="noStrike">
                          <a:solidFill>
                            <a:schemeClr val="bg1"/>
                          </a:solidFill>
                          <a:effectLst/>
                        </a:rPr>
                        <a:t>570</a:t>
                      </a:r>
                      <a:endParaRPr lang="en-US" sz="1200" b="0" i="0" u="none" strike="noStrike">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algn="r" fontAlgn="b"/>
                      <a:r>
                        <a:rPr lang="en-US" sz="1200" u="none" strike="noStrike" dirty="0">
                          <a:solidFill>
                            <a:schemeClr val="bg1"/>
                          </a:solidFill>
                          <a:effectLst/>
                        </a:rPr>
                        <a:t>2.820E-03</a:t>
                      </a:r>
                      <a:endParaRPr lang="en-US" sz="1200" b="0" i="0" u="none" strike="noStrike" dirty="0">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algn="r" fontAlgn="b"/>
                      <a:r>
                        <a:rPr lang="en-US" sz="1200" u="none" strike="noStrike" dirty="0">
                          <a:solidFill>
                            <a:schemeClr val="bg1"/>
                          </a:solidFill>
                          <a:effectLst/>
                        </a:rPr>
                        <a:t>1.909E-03</a:t>
                      </a:r>
                      <a:endParaRPr lang="en-US" sz="1200" b="0" i="0" u="none" strike="noStrike" dirty="0">
                        <a:solidFill>
                          <a:schemeClr val="bg1"/>
                        </a:solidFill>
                        <a:effectLst/>
                        <a:latin typeface="Calibri" panose="020F0502020204030204" pitchFamily="34" charset="0"/>
                      </a:endParaRPr>
                    </a:p>
                  </a:txBody>
                  <a:tcPr marL="198281" marR="103106" marT="103106" marB="103106" anchor="b">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3197570104"/>
                  </a:ext>
                </a:extLst>
              </a:tr>
            </a:tbl>
          </a:graphicData>
        </a:graphic>
      </p:graphicFrame>
    </p:spTree>
    <p:extLst>
      <p:ext uri="{BB962C8B-B14F-4D97-AF65-F5344CB8AC3E}">
        <p14:creationId xmlns:p14="http://schemas.microsoft.com/office/powerpoint/2010/main" val="109825068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79">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82" name="Rectangle 81">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4" name="Rectangle 83">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DAAC92-C971-426C-B897-2B4F1DED9790}"/>
              </a:ext>
            </a:extLst>
          </p:cNvPr>
          <p:cNvSpPr/>
          <p:nvPr/>
        </p:nvSpPr>
        <p:spPr>
          <a:xfrm>
            <a:off x="613902" y="6400800"/>
            <a:ext cx="4100353" cy="307777"/>
          </a:xfrm>
          <a:prstGeom prst="rect">
            <a:avLst/>
          </a:prstGeom>
        </p:spPr>
        <p:txBody>
          <a:bodyPr wrap="none">
            <a:spAutoFit/>
          </a:bodyPr>
          <a:lstStyle/>
          <a:p>
            <a:pPr defTabSz="457200">
              <a:spcBef>
                <a:spcPct val="0"/>
              </a:spcBef>
              <a:spcAft>
                <a:spcPts val="600"/>
              </a:spcAft>
            </a:pPr>
            <a:r>
              <a:rPr lang="en-US" sz="1400" cap="all" dirty="0"/>
              <a:t>*value was Divided by 1000 during analysis</a:t>
            </a:r>
          </a:p>
        </p:txBody>
      </p:sp>
      <p:graphicFrame>
        <p:nvGraphicFramePr>
          <p:cNvPr id="10" name="Table 9">
            <a:extLst>
              <a:ext uri="{FF2B5EF4-FFF2-40B4-BE49-F238E27FC236}">
                <a16:creationId xmlns:a16="http://schemas.microsoft.com/office/drawing/2014/main" id="{5FCCA9F7-B6BE-40DC-A9E0-6534EAE8D785}"/>
              </a:ext>
            </a:extLst>
          </p:cNvPr>
          <p:cNvGraphicFramePr>
            <a:graphicFrameLocks noGrp="1"/>
          </p:cNvGraphicFramePr>
          <p:nvPr>
            <p:extLst>
              <p:ext uri="{D42A27DB-BD31-4B8C-83A1-F6EECF244321}">
                <p14:modId xmlns:p14="http://schemas.microsoft.com/office/powerpoint/2010/main" val="1262302206"/>
              </p:ext>
            </p:extLst>
          </p:nvPr>
        </p:nvGraphicFramePr>
        <p:xfrm>
          <a:off x="444023" y="260916"/>
          <a:ext cx="11298933" cy="6139883"/>
        </p:xfrm>
        <a:graphic>
          <a:graphicData uri="http://schemas.openxmlformats.org/drawingml/2006/table">
            <a:tbl>
              <a:tblPr firstRow="1" bandRow="1">
                <a:noFill/>
                <a:tableStyleId>{5C22544A-7EE6-4342-B048-85BDC9FD1C3A}</a:tableStyleId>
              </a:tblPr>
              <a:tblGrid>
                <a:gridCol w="2064285">
                  <a:extLst>
                    <a:ext uri="{9D8B030D-6E8A-4147-A177-3AD203B41FA5}">
                      <a16:colId xmlns:a16="http://schemas.microsoft.com/office/drawing/2014/main" val="2306283189"/>
                    </a:ext>
                  </a:extLst>
                </a:gridCol>
                <a:gridCol w="3892492">
                  <a:extLst>
                    <a:ext uri="{9D8B030D-6E8A-4147-A177-3AD203B41FA5}">
                      <a16:colId xmlns:a16="http://schemas.microsoft.com/office/drawing/2014/main" val="4016365613"/>
                    </a:ext>
                  </a:extLst>
                </a:gridCol>
                <a:gridCol w="1090569">
                  <a:extLst>
                    <a:ext uri="{9D8B030D-6E8A-4147-A177-3AD203B41FA5}">
                      <a16:colId xmlns:a16="http://schemas.microsoft.com/office/drawing/2014/main" val="1260248850"/>
                    </a:ext>
                  </a:extLst>
                </a:gridCol>
                <a:gridCol w="2038525">
                  <a:extLst>
                    <a:ext uri="{9D8B030D-6E8A-4147-A177-3AD203B41FA5}">
                      <a16:colId xmlns:a16="http://schemas.microsoft.com/office/drawing/2014/main" val="730252384"/>
                    </a:ext>
                  </a:extLst>
                </a:gridCol>
                <a:gridCol w="2213062">
                  <a:extLst>
                    <a:ext uri="{9D8B030D-6E8A-4147-A177-3AD203B41FA5}">
                      <a16:colId xmlns:a16="http://schemas.microsoft.com/office/drawing/2014/main" val="1398827533"/>
                    </a:ext>
                  </a:extLst>
                </a:gridCol>
              </a:tblGrid>
              <a:tr h="751430">
                <a:tc>
                  <a:txBody>
                    <a:bodyPr/>
                    <a:lstStyle/>
                    <a:p>
                      <a:pPr algn="l" fontAlgn="b"/>
                      <a:r>
                        <a:rPr lang="en-US" sz="1500" b="0" u="none" strike="noStrike" cap="all" spc="150" dirty="0">
                          <a:solidFill>
                            <a:schemeClr val="lt1"/>
                          </a:solidFill>
                          <a:effectLst/>
                        </a:rPr>
                        <a:t>Characteristics</a:t>
                      </a:r>
                      <a:endParaRPr lang="en-US" sz="1500" b="0" i="0" u="none" strike="noStrike" cap="all" spc="150" dirty="0">
                        <a:solidFill>
                          <a:schemeClr val="lt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505356"/>
                    </a:solidFill>
                  </a:tcPr>
                </a:tc>
                <a:tc>
                  <a:txBody>
                    <a:bodyPr/>
                    <a:lstStyle/>
                    <a:p>
                      <a:pPr marL="0" marR="0" algn="ctr">
                        <a:lnSpc>
                          <a:spcPct val="107000"/>
                        </a:lnSpc>
                        <a:spcBef>
                          <a:spcPts val="0"/>
                        </a:spcBef>
                        <a:spcAft>
                          <a:spcPts val="0"/>
                        </a:spcAft>
                      </a:pPr>
                      <a:endParaRPr lang="en-US" sz="1500" b="0" u="none" strike="noStrike" kern="1200" cap="all" spc="150" dirty="0">
                        <a:solidFill>
                          <a:schemeClr val="lt1"/>
                        </a:solidFill>
                        <a:effectLst/>
                        <a:latin typeface="+mn-lt"/>
                        <a:ea typeface="+mn-ea"/>
                        <a:cs typeface="+mn-cs"/>
                      </a:endParaRPr>
                    </a:p>
                    <a:p>
                      <a:pPr marL="0" marR="0" algn="ctr">
                        <a:lnSpc>
                          <a:spcPct val="107000"/>
                        </a:lnSpc>
                        <a:spcBef>
                          <a:spcPts val="0"/>
                        </a:spcBef>
                        <a:spcAft>
                          <a:spcPts val="0"/>
                        </a:spcAft>
                      </a:pPr>
                      <a:endParaRPr lang="en-US" sz="1500" b="0" u="none" strike="noStrike" kern="1200" cap="all" spc="150" dirty="0">
                        <a:solidFill>
                          <a:schemeClr val="lt1"/>
                        </a:solidFill>
                        <a:effectLst/>
                        <a:latin typeface="+mn-lt"/>
                        <a:ea typeface="+mn-ea"/>
                        <a:cs typeface="+mn-cs"/>
                      </a:endParaRPr>
                    </a:p>
                    <a:p>
                      <a:pPr marL="0" marR="0" algn="ctr">
                        <a:lnSpc>
                          <a:spcPct val="107000"/>
                        </a:lnSpc>
                        <a:spcBef>
                          <a:spcPts val="0"/>
                        </a:spcBef>
                        <a:spcAft>
                          <a:spcPts val="0"/>
                        </a:spcAft>
                      </a:pPr>
                      <a:r>
                        <a:rPr lang="en-US" sz="1500" b="0" u="none" strike="noStrike" kern="1200" cap="all" spc="150" dirty="0">
                          <a:solidFill>
                            <a:schemeClr val="lt1"/>
                          </a:solidFill>
                          <a:effectLst/>
                          <a:latin typeface="+mn-lt"/>
                          <a:ea typeface="+mn-ea"/>
                          <a:cs typeface="+mn-cs"/>
                        </a:rPr>
                        <a:t>Definition</a:t>
                      </a:r>
                    </a:p>
                  </a:txBody>
                  <a:tcPr marL="0" marR="0" marT="0" marB="0">
                    <a:lnL w="12700" cmpd="sng">
                      <a:noFill/>
                      <a:prstDash val="solid"/>
                    </a:lnL>
                    <a:lnR w="12700" cmpd="sng">
                      <a:noFill/>
                      <a:prstDash val="solid"/>
                    </a:lnR>
                    <a:lnT w="12700" cmpd="sng">
                      <a:noFill/>
                      <a:prstDash val="solid"/>
                    </a:lnT>
                    <a:lnB w="12700" cmpd="sng">
                      <a:noFill/>
                      <a:prstDash val="solid"/>
                    </a:lnB>
                    <a:solidFill>
                      <a:srgbClr val="505356"/>
                    </a:solidFill>
                  </a:tcPr>
                </a:tc>
                <a:tc>
                  <a:txBody>
                    <a:bodyPr/>
                    <a:lstStyle/>
                    <a:p>
                      <a:pPr algn="ctr" fontAlgn="b"/>
                      <a:r>
                        <a:rPr lang="en-US" sz="1500" b="0" u="none" strike="noStrike" cap="all" spc="150" dirty="0" err="1">
                          <a:solidFill>
                            <a:schemeClr val="lt1"/>
                          </a:solidFill>
                          <a:effectLst/>
                        </a:rPr>
                        <a:t>Obs</a:t>
                      </a:r>
                      <a:endParaRPr lang="en-US" sz="1500" b="0" i="0" u="none" strike="noStrike" cap="all" spc="150" dirty="0">
                        <a:solidFill>
                          <a:schemeClr val="lt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505356"/>
                    </a:solidFill>
                  </a:tcPr>
                </a:tc>
                <a:tc>
                  <a:txBody>
                    <a:bodyPr/>
                    <a:lstStyle/>
                    <a:p>
                      <a:pPr algn="ctr" fontAlgn="b"/>
                      <a:r>
                        <a:rPr lang="en-US" sz="1500" b="0" u="none" strike="noStrike" cap="all" spc="150">
                          <a:solidFill>
                            <a:schemeClr val="lt1"/>
                          </a:solidFill>
                          <a:effectLst/>
                        </a:rPr>
                        <a:t>Mean</a:t>
                      </a:r>
                      <a:endParaRPr lang="en-US" sz="1500" b="0" i="0" u="none" strike="noStrike" cap="all" spc="150">
                        <a:solidFill>
                          <a:schemeClr val="lt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505356"/>
                    </a:solidFill>
                  </a:tcPr>
                </a:tc>
                <a:tc>
                  <a:txBody>
                    <a:bodyPr/>
                    <a:lstStyle/>
                    <a:p>
                      <a:pPr algn="ctr" fontAlgn="b"/>
                      <a:r>
                        <a:rPr lang="en-US" sz="1500" b="0" u="none" strike="noStrike" cap="all" spc="150">
                          <a:solidFill>
                            <a:schemeClr val="lt1"/>
                          </a:solidFill>
                          <a:effectLst/>
                        </a:rPr>
                        <a:t>Std.</a:t>
                      </a:r>
                      <a:endParaRPr lang="en-US" sz="1500" b="0" i="0" u="none" strike="noStrike" cap="all" spc="150">
                        <a:solidFill>
                          <a:schemeClr val="lt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505356"/>
                    </a:solidFill>
                  </a:tcPr>
                </a:tc>
                <a:extLst>
                  <a:ext uri="{0D108BD9-81ED-4DB2-BD59-A6C34878D82A}">
                    <a16:rowId xmlns:a16="http://schemas.microsoft.com/office/drawing/2014/main" val="2259093415"/>
                  </a:ext>
                </a:extLst>
              </a:tr>
              <a:tr h="466117">
                <a:tc>
                  <a:txBody>
                    <a:bodyPr/>
                    <a:lstStyle/>
                    <a:p>
                      <a:pPr algn="l" fontAlgn="b"/>
                      <a:r>
                        <a:rPr lang="en-US" sz="1200" u="none" strike="noStrike" cap="none" spc="0" dirty="0">
                          <a:solidFill>
                            <a:schemeClr val="tx1"/>
                          </a:solidFill>
                          <a:effectLst/>
                        </a:rPr>
                        <a:t>Labor Force Participation</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Share of people at least 16 years old that are in the labor force</a:t>
                      </a:r>
                    </a:p>
                  </a:txBody>
                  <a:tcPr marL="0" marR="0" marT="0" marB="0">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0.617208</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a:solidFill>
                            <a:schemeClr val="tx1"/>
                          </a:solidFill>
                          <a:effectLst/>
                        </a:rPr>
                        <a:t>0.0571443</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36027535"/>
                  </a:ext>
                </a:extLst>
              </a:tr>
              <a:tr h="466117">
                <a:tc>
                  <a:txBody>
                    <a:bodyPr/>
                    <a:lstStyle/>
                    <a:p>
                      <a:pPr algn="l" fontAlgn="b"/>
                      <a:r>
                        <a:rPr lang="en-US" sz="1200" u="none" strike="noStrike" cap="none" spc="0">
                          <a:solidFill>
                            <a:schemeClr val="tx1"/>
                          </a:solidFill>
                          <a:effectLst/>
                        </a:rPr>
                        <a:t>Family with Single Mom</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Number of single female households with children divided by total number of households with children</a:t>
                      </a:r>
                    </a:p>
                  </a:txBody>
                  <a:tcPr marL="0" marR="0"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0.211854</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0.0498229</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517742269"/>
                  </a:ext>
                </a:extLst>
              </a:tr>
              <a:tr h="466117">
                <a:tc>
                  <a:txBody>
                    <a:bodyPr/>
                    <a:lstStyle/>
                    <a:p>
                      <a:pPr algn="l" fontAlgn="b"/>
                      <a:r>
                        <a:rPr lang="en-US" sz="1200" u="none" strike="noStrike" cap="none" spc="0">
                          <a:solidFill>
                            <a:schemeClr val="tx1"/>
                          </a:solidFill>
                          <a:effectLst/>
                        </a:rPr>
                        <a:t>Tuition Adjusted*</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Mean in-state tuition and fees for first-time, full-time undergraduates</a:t>
                      </a:r>
                    </a:p>
                  </a:txBody>
                  <a:tcPr marL="0" marR="0" marT="0" marB="0">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4.381642</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3.750312</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48948974"/>
                  </a:ext>
                </a:extLst>
              </a:tr>
              <a:tr h="466117">
                <a:tc>
                  <a:txBody>
                    <a:bodyPr/>
                    <a:lstStyle/>
                    <a:p>
                      <a:pPr algn="l" fontAlgn="b"/>
                      <a:r>
                        <a:rPr lang="en-US" sz="1200" u="none" strike="noStrike" cap="none" spc="0">
                          <a:solidFill>
                            <a:schemeClr val="tx1"/>
                          </a:solidFill>
                          <a:effectLst/>
                        </a:rPr>
                        <a:t>Marriage Rate</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Fraction of people 15 or older who are married and not separated</a:t>
                      </a:r>
                    </a:p>
                  </a:txBody>
                  <a:tcPr marL="0" marR="0"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0.565646</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0.0414323</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571433309"/>
                  </a:ext>
                </a:extLst>
              </a:tr>
              <a:tr h="657920">
                <a:tc>
                  <a:txBody>
                    <a:bodyPr/>
                    <a:lstStyle/>
                    <a:p>
                      <a:pPr algn="l" fontAlgn="b"/>
                      <a:r>
                        <a:rPr lang="en-US" sz="1200" u="none" strike="noStrike" cap="none" spc="0">
                          <a:solidFill>
                            <a:schemeClr val="tx1"/>
                          </a:solidFill>
                          <a:effectLst/>
                        </a:rPr>
                        <a:t>Income Share of Top 1% Squared</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The fraction of income within a CZ going to the top 1% defined within the CZ, computed using parents of children in the core sample. This value was squared</a:t>
                      </a:r>
                    </a:p>
                  </a:txBody>
                  <a:tcPr marL="0" marR="0" marT="0" marB="0">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143.0712</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163.5047</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97367798"/>
                  </a:ext>
                </a:extLst>
              </a:tr>
              <a:tr h="466117">
                <a:tc>
                  <a:txBody>
                    <a:bodyPr/>
                    <a:lstStyle/>
                    <a:p>
                      <a:pPr algn="l" fontAlgn="b"/>
                      <a:r>
                        <a:rPr lang="en-US" sz="1200" u="none" strike="noStrike" cap="none" spc="0">
                          <a:solidFill>
                            <a:schemeClr val="tx1"/>
                          </a:solidFill>
                          <a:effectLst/>
                        </a:rPr>
                        <a:t>Gini of Bottom 99%</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Gini coefficient minus top 1% income share</a:t>
                      </a:r>
                    </a:p>
                  </a:txBody>
                  <a:tcPr marL="0" marR="0"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0.308328</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0.0545287</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808721558"/>
                  </a:ext>
                </a:extLst>
              </a:tr>
              <a:tr h="601184">
                <a:tc>
                  <a:txBody>
                    <a:bodyPr/>
                    <a:lstStyle/>
                    <a:p>
                      <a:pPr algn="l" fontAlgn="b"/>
                      <a:r>
                        <a:rPr lang="en-US" sz="1200" u="none" strike="noStrike" cap="none" spc="0" dirty="0">
                          <a:solidFill>
                            <a:schemeClr val="tx1"/>
                          </a:solidFill>
                          <a:effectLst/>
                        </a:rPr>
                        <a:t>Fraction Middle Class</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Fraction of parents (in the core sample) whose income falls between the 25th and 75th percentile of the national parent income distribution</a:t>
                      </a:r>
                    </a:p>
                  </a:txBody>
                  <a:tcPr marL="0" marR="0" marT="0" marB="0">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0.543131</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0.074369</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5718860"/>
                  </a:ext>
                </a:extLst>
              </a:tr>
              <a:tr h="657920">
                <a:tc>
                  <a:txBody>
                    <a:bodyPr/>
                    <a:lstStyle/>
                    <a:p>
                      <a:pPr algn="l" fontAlgn="b"/>
                      <a:r>
                        <a:rPr lang="en-US" sz="1200" u="none" strike="noStrike" cap="none" spc="0" dirty="0">
                          <a:solidFill>
                            <a:schemeClr val="tx1"/>
                          </a:solidFill>
                          <a:effectLst/>
                        </a:rPr>
                        <a:t>Household Income per Capita Adjusted*</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Aggregate household income divided by the number of people aged 16-64</a:t>
                      </a:r>
                    </a:p>
                  </a:txBody>
                  <a:tcPr marL="0" marR="0"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a:solidFill>
                            <a:schemeClr val="tx1"/>
                          </a:solidFill>
                          <a:effectLst/>
                        </a:rPr>
                        <a:t>32.97792</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5.676666</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10122856"/>
                  </a:ext>
                </a:extLst>
              </a:tr>
              <a:tr h="674727">
                <a:tc>
                  <a:txBody>
                    <a:bodyPr/>
                    <a:lstStyle/>
                    <a:p>
                      <a:pPr algn="l" fontAlgn="b"/>
                      <a:r>
                        <a:rPr lang="en-US" sz="1200" u="none" strike="noStrike" cap="none" spc="0">
                          <a:solidFill>
                            <a:schemeClr val="tx1"/>
                          </a:solidFill>
                          <a:effectLst/>
                        </a:rPr>
                        <a:t>Social Capital Index</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Standardized index combining measures of voter turnout rates, the fraction of people who return their census forms, and measures of participation in community organizations</a:t>
                      </a:r>
                    </a:p>
                  </a:txBody>
                  <a:tcPr marL="0" marR="0" marT="0" marB="0">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a:solidFill>
                            <a:schemeClr val="tx1"/>
                          </a:solidFill>
                          <a:effectLst/>
                        </a:rPr>
                        <a:t>-0.023646</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1200" u="none" strike="noStrike" cap="none" spc="0" dirty="0">
                          <a:solidFill>
                            <a:schemeClr val="tx1"/>
                          </a:solidFill>
                          <a:effectLst/>
                        </a:rPr>
                        <a:t>1.134388</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061572738"/>
                  </a:ext>
                </a:extLst>
              </a:tr>
              <a:tr h="466117">
                <a:tc>
                  <a:txBody>
                    <a:bodyPr/>
                    <a:lstStyle/>
                    <a:p>
                      <a:pPr algn="l" fontAlgn="b"/>
                      <a:r>
                        <a:rPr lang="en-US" sz="1200" u="none" strike="noStrike" cap="none" spc="0">
                          <a:solidFill>
                            <a:schemeClr val="tx1"/>
                          </a:solidFill>
                          <a:effectLst/>
                        </a:rPr>
                        <a:t>State</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a:lnSpc>
                          <a:spcPct val="107000"/>
                        </a:lnSpc>
                        <a:spcBef>
                          <a:spcPts val="0"/>
                        </a:spcBef>
                        <a:spcAft>
                          <a:spcPts val="0"/>
                        </a:spcAft>
                      </a:pPr>
                      <a:r>
                        <a:rPr lang="en-US" sz="1200" u="none" strike="noStrike" kern="1200" cap="none" spc="0" dirty="0">
                          <a:solidFill>
                            <a:schemeClr val="tx1"/>
                          </a:solidFill>
                          <a:effectLst/>
                          <a:latin typeface="+mn-lt"/>
                          <a:ea typeface="+mn-ea"/>
                          <a:cs typeface="+mn-cs"/>
                        </a:rPr>
                        <a:t>Regions containing commuting zones in the United States</a:t>
                      </a:r>
                    </a:p>
                  </a:txBody>
                  <a:tcPr marL="0" marR="0" marT="0" marB="0">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570</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a:solidFill>
                            <a:schemeClr val="tx1"/>
                          </a:solidFill>
                          <a:effectLst/>
                        </a:rPr>
                        <a:t>30.15789</a:t>
                      </a:r>
                      <a:endParaRPr lang="en-US" sz="1200" b="0" i="0" u="none" strike="noStrike" cap="none" spc="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fontAlgn="b"/>
                      <a:r>
                        <a:rPr lang="en-US" sz="1200" u="none" strike="noStrike" cap="none" spc="0" dirty="0">
                          <a:solidFill>
                            <a:schemeClr val="tx1"/>
                          </a:solidFill>
                          <a:effectLst/>
                        </a:rPr>
                        <a:t>15.25114</a:t>
                      </a:r>
                      <a:endParaRPr lang="en-US" sz="1200" b="0" i="0" u="none" strike="noStrike" cap="none" spc="0" dirty="0">
                        <a:solidFill>
                          <a:schemeClr val="tx1"/>
                        </a:solidFill>
                        <a:effectLst/>
                        <a:latin typeface="Calibri" panose="020F0502020204030204" pitchFamily="34" charset="0"/>
                      </a:endParaRPr>
                    </a:p>
                  </a:txBody>
                  <a:tcPr marL="130776" marR="130776" marT="130776" marB="130776" anchor="b">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26050434"/>
                  </a:ext>
                </a:extLst>
              </a:tr>
            </a:tbl>
          </a:graphicData>
        </a:graphic>
      </p:graphicFrame>
    </p:spTree>
    <p:extLst>
      <p:ext uri="{BB962C8B-B14F-4D97-AF65-F5344CB8AC3E}">
        <p14:creationId xmlns:p14="http://schemas.microsoft.com/office/powerpoint/2010/main" val="3273505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 name="Rectangle 8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4" name="Rectangle 9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5" name="Rectangle 9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6" name="Rectangle 94">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96">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a:extLst>
              <a:ext uri="{FF2B5EF4-FFF2-40B4-BE49-F238E27FC236}">
                <a16:creationId xmlns:a16="http://schemas.microsoft.com/office/drawing/2014/main" id="{DA641980-B3E6-4651-81D2-787758ABD3B2}"/>
              </a:ext>
            </a:extLst>
          </p:cNvPr>
          <p:cNvGraphicFramePr>
            <a:graphicFrameLocks noGrp="1"/>
          </p:cNvGraphicFramePr>
          <p:nvPr>
            <p:extLst>
              <p:ext uri="{D42A27DB-BD31-4B8C-83A1-F6EECF244321}">
                <p14:modId xmlns:p14="http://schemas.microsoft.com/office/powerpoint/2010/main" val="345874930"/>
              </p:ext>
            </p:extLst>
          </p:nvPr>
        </p:nvGraphicFramePr>
        <p:xfrm>
          <a:off x="1014224" y="643467"/>
          <a:ext cx="10163553" cy="5571072"/>
        </p:xfrm>
        <a:graphic>
          <a:graphicData uri="http://schemas.openxmlformats.org/drawingml/2006/table">
            <a:tbl>
              <a:tblPr firstRow="1" bandRow="1">
                <a:tableStyleId>{8EC20E35-A176-4012-BC5E-935CFFF8708E}</a:tableStyleId>
              </a:tblPr>
              <a:tblGrid>
                <a:gridCol w="2414776">
                  <a:extLst>
                    <a:ext uri="{9D8B030D-6E8A-4147-A177-3AD203B41FA5}">
                      <a16:colId xmlns:a16="http://schemas.microsoft.com/office/drawing/2014/main" val="2255929837"/>
                    </a:ext>
                  </a:extLst>
                </a:gridCol>
                <a:gridCol w="4043348">
                  <a:extLst>
                    <a:ext uri="{9D8B030D-6E8A-4147-A177-3AD203B41FA5}">
                      <a16:colId xmlns:a16="http://schemas.microsoft.com/office/drawing/2014/main" val="2609295420"/>
                    </a:ext>
                  </a:extLst>
                </a:gridCol>
                <a:gridCol w="716965">
                  <a:extLst>
                    <a:ext uri="{9D8B030D-6E8A-4147-A177-3AD203B41FA5}">
                      <a16:colId xmlns:a16="http://schemas.microsoft.com/office/drawing/2014/main" val="3785635841"/>
                    </a:ext>
                  </a:extLst>
                </a:gridCol>
                <a:gridCol w="1494232">
                  <a:extLst>
                    <a:ext uri="{9D8B030D-6E8A-4147-A177-3AD203B41FA5}">
                      <a16:colId xmlns:a16="http://schemas.microsoft.com/office/drawing/2014/main" val="1778906059"/>
                    </a:ext>
                  </a:extLst>
                </a:gridCol>
                <a:gridCol w="1494232">
                  <a:extLst>
                    <a:ext uri="{9D8B030D-6E8A-4147-A177-3AD203B41FA5}">
                      <a16:colId xmlns:a16="http://schemas.microsoft.com/office/drawing/2014/main" val="2184718148"/>
                    </a:ext>
                  </a:extLst>
                </a:gridCol>
              </a:tblGrid>
              <a:tr h="205208">
                <a:tc>
                  <a:txBody>
                    <a:bodyPr/>
                    <a:lstStyle/>
                    <a:p>
                      <a:pPr algn="l" fontAlgn="b"/>
                      <a:r>
                        <a:rPr lang="en-US" sz="1100" u="none" strike="noStrike">
                          <a:effectLst/>
                        </a:rPr>
                        <a:t>Patent Category</a:t>
                      </a:r>
                      <a:endParaRPr lang="en-US" sz="1100" b="1" i="0" u="none" strike="noStrike">
                        <a:solidFill>
                          <a:srgbClr val="FFFFFF"/>
                        </a:solidFill>
                        <a:effectLst/>
                        <a:latin typeface="Calibri" panose="020F0502020204030204" pitchFamily="34" charset="0"/>
                      </a:endParaRPr>
                    </a:p>
                  </a:txBody>
                  <a:tcPr marL="7963" marR="7963" marT="7963" marB="0" anchor="b"/>
                </a:tc>
                <a:tc>
                  <a:txBody>
                    <a:bodyPr/>
                    <a:lstStyle/>
                    <a:p>
                      <a:pPr algn="l" fontAlgn="b"/>
                      <a:r>
                        <a:rPr lang="en-US" sz="1100" b="1" i="0" u="none" strike="noStrike">
                          <a:solidFill>
                            <a:srgbClr val="FFFFFF"/>
                          </a:solidFill>
                          <a:effectLst/>
                          <a:latin typeface="Calibri" panose="020F0502020204030204" pitchFamily="34" charset="0"/>
                        </a:rPr>
                        <a:t>Definition</a:t>
                      </a:r>
                    </a:p>
                  </a:txBody>
                  <a:tcPr marL="7963" marR="7963" marT="7963" marB="0" anchor="b"/>
                </a:tc>
                <a:tc>
                  <a:txBody>
                    <a:bodyPr/>
                    <a:lstStyle/>
                    <a:p>
                      <a:pPr algn="ctr" fontAlgn="b"/>
                      <a:r>
                        <a:rPr lang="en-US" sz="1100" u="none" strike="noStrike">
                          <a:effectLst/>
                        </a:rPr>
                        <a:t>Obs</a:t>
                      </a:r>
                      <a:endParaRPr lang="en-US" sz="1100" b="1" i="0" u="none" strike="noStrike">
                        <a:solidFill>
                          <a:srgbClr val="FFFFFF"/>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Mean</a:t>
                      </a:r>
                      <a:endParaRPr lang="en-US" sz="1100" b="1" i="0" u="none" strike="noStrike">
                        <a:solidFill>
                          <a:srgbClr val="FFFFFF"/>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Std.</a:t>
                      </a:r>
                      <a:endParaRPr lang="en-US" sz="1100" b="1" i="0" u="none" strike="noStrike">
                        <a:solidFill>
                          <a:srgbClr val="FFFFFF"/>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1969305593"/>
                  </a:ext>
                </a:extLst>
              </a:tr>
              <a:tr h="383276">
                <a:tc>
                  <a:txBody>
                    <a:bodyPr/>
                    <a:lstStyle/>
                    <a:p>
                      <a:pPr algn="l" fontAlgn="b"/>
                      <a:r>
                        <a:rPr lang="en-US" sz="1100" u="none" strike="noStrike" dirty="0">
                          <a:solidFill>
                            <a:schemeClr val="tx1"/>
                          </a:solidFill>
                          <a:effectLst/>
                        </a:rPr>
                        <a:t>Chemical*Male</a:t>
                      </a:r>
                      <a:endParaRPr lang="en-US" sz="1100" b="0" i="0" u="none" strike="noStrike" dirty="0">
                        <a:solidFill>
                          <a:schemeClr val="tx1"/>
                        </a:solidFill>
                        <a:effectLst/>
                        <a:latin typeface="Calibri" panose="020F0502020204030204" pitchFamily="34" charset="0"/>
                      </a:endParaRPr>
                    </a:p>
                  </a:txBody>
                  <a:tcPr marL="7963" marR="7963" marT="7963" marB="0" anchor="b">
                    <a:lnB w="12700" cap="flat" cmpd="sng" algn="ctr">
                      <a:noFill/>
                      <a:prstDash val="solid"/>
                      <a:round/>
                      <a:headEnd type="none" w="med" len="med"/>
                      <a:tailEnd type="none" w="med" len="med"/>
                    </a:lnB>
                  </a:tcPr>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in chemicals category then by gender</a:t>
                      </a:r>
                    </a:p>
                  </a:txBody>
                  <a:tcPr marL="0" marR="0" marT="0" marB="0">
                    <a:lnB w="12700" cap="flat" cmpd="sng" algn="ctr">
                      <a:noFill/>
                      <a:prstDash val="solid"/>
                      <a:round/>
                      <a:headEnd type="none" w="med" len="med"/>
                      <a:tailEnd type="none" w="med" len="med"/>
                    </a:lnB>
                  </a:tcPr>
                </a:tc>
                <a:tc>
                  <a:txBody>
                    <a:bodyPr/>
                    <a:lstStyle/>
                    <a:p>
                      <a:pPr algn="ctr" fontAlgn="b"/>
                      <a:r>
                        <a:rPr lang="en-US" sz="1100" u="none" strike="noStrike" dirty="0">
                          <a:solidFill>
                            <a:schemeClr val="tx1"/>
                          </a:solidFill>
                          <a:effectLst/>
                        </a:rPr>
                        <a:t>570</a:t>
                      </a:r>
                      <a:endParaRPr lang="en-US" sz="1100" b="0" i="0" u="none" strike="noStrike" dirty="0">
                        <a:solidFill>
                          <a:schemeClr val="tx1"/>
                        </a:solidFill>
                        <a:effectLst/>
                        <a:latin typeface="Calibri" panose="020F0502020204030204" pitchFamily="34" charset="0"/>
                      </a:endParaRPr>
                    </a:p>
                  </a:txBody>
                  <a:tcPr marL="7963" marR="7963" marT="7963" marB="0" anchor="b">
                    <a:lnB w="12700" cap="flat" cmpd="sng" algn="ctr">
                      <a:noFill/>
                      <a:prstDash val="solid"/>
                      <a:round/>
                      <a:headEnd type="none" w="med" len="med"/>
                      <a:tailEnd type="none" w="med" len="med"/>
                    </a:lnB>
                  </a:tcPr>
                </a:tc>
                <a:tc>
                  <a:txBody>
                    <a:bodyPr/>
                    <a:lstStyle/>
                    <a:p>
                      <a:pPr algn="ctr" fontAlgn="b"/>
                      <a:r>
                        <a:rPr lang="en-US" sz="1100" u="none" strike="noStrike" dirty="0">
                          <a:solidFill>
                            <a:schemeClr val="tx1"/>
                          </a:solidFill>
                          <a:effectLst/>
                        </a:rPr>
                        <a:t>2.455E-04</a:t>
                      </a:r>
                      <a:endParaRPr lang="en-US" sz="1100" b="0" i="0" u="none" strike="noStrike" dirty="0">
                        <a:solidFill>
                          <a:schemeClr val="tx1"/>
                        </a:solidFill>
                        <a:effectLst/>
                        <a:latin typeface="Calibri" panose="020F0502020204030204" pitchFamily="34" charset="0"/>
                      </a:endParaRPr>
                    </a:p>
                  </a:txBody>
                  <a:tcPr marL="7963" marR="7963" marT="7963" marB="0" anchor="b">
                    <a:lnB w="12700" cap="flat" cmpd="sng" algn="ctr">
                      <a:noFill/>
                      <a:prstDash val="solid"/>
                      <a:round/>
                      <a:headEnd type="none" w="med" len="med"/>
                      <a:tailEnd type="none" w="med" len="med"/>
                    </a:lnB>
                  </a:tcPr>
                </a:tc>
                <a:tc>
                  <a:txBody>
                    <a:bodyPr/>
                    <a:lstStyle/>
                    <a:p>
                      <a:pPr algn="ctr" fontAlgn="b"/>
                      <a:r>
                        <a:rPr lang="en-US" sz="1100" u="none" strike="noStrike" dirty="0">
                          <a:solidFill>
                            <a:schemeClr val="tx1"/>
                          </a:solidFill>
                          <a:effectLst/>
                        </a:rPr>
                        <a:t>3.116E-04</a:t>
                      </a:r>
                      <a:endParaRPr lang="en-US" sz="1100" b="0" i="0" u="none" strike="noStrike" dirty="0">
                        <a:solidFill>
                          <a:schemeClr val="tx1"/>
                        </a:solidFill>
                        <a:effectLst/>
                        <a:latin typeface="Calibri" panose="020F0502020204030204" pitchFamily="34" charset="0"/>
                      </a:endParaRPr>
                    </a:p>
                  </a:txBody>
                  <a:tcPr marL="7963" marR="7963" marT="7963" marB="0" anchor="b">
                    <a:lnB w="12700" cap="flat" cmpd="sng" algn="ctr">
                      <a:noFill/>
                      <a:prstDash val="solid"/>
                      <a:round/>
                      <a:headEnd type="none" w="med" len="med"/>
                      <a:tailEnd type="none" w="med" len="med"/>
                    </a:lnB>
                  </a:tcPr>
                </a:tc>
                <a:extLst>
                  <a:ext uri="{0D108BD9-81ED-4DB2-BD59-A6C34878D82A}">
                    <a16:rowId xmlns:a16="http://schemas.microsoft.com/office/drawing/2014/main" val="903136385"/>
                  </a:ext>
                </a:extLst>
              </a:tr>
              <a:tr h="383276">
                <a:tc>
                  <a:txBody>
                    <a:bodyPr/>
                    <a:lstStyle/>
                    <a:p>
                      <a:pPr algn="l" fontAlgn="b"/>
                      <a:r>
                        <a:rPr lang="en-US" sz="1100" b="1" u="none" strike="noStrike" dirty="0">
                          <a:effectLst/>
                        </a:rPr>
                        <a:t>Computers and Communications*Male</a:t>
                      </a:r>
                      <a:endParaRPr lang="en-US" sz="1100" b="1" i="0" u="none" strike="noStrike" dirty="0">
                        <a:solidFill>
                          <a:srgbClr val="000000"/>
                        </a:solidFill>
                        <a:effectLst/>
                        <a:latin typeface="Calibri" panose="020F0502020204030204" pitchFamily="34" charset="0"/>
                      </a:endParaRPr>
                    </a:p>
                  </a:txBody>
                  <a:tcPr marL="7963" marR="7963" marT="7963" marB="0" anchor="b">
                    <a:lnT w="12700" cap="flat" cmpd="sng" algn="ctr">
                      <a:noFill/>
                      <a:prstDash val="solid"/>
                      <a:round/>
                      <a:headEnd type="none" w="med" len="med"/>
                      <a:tailEnd type="none" w="med" len="med"/>
                    </a:lnT>
                  </a:tcPr>
                </a:tc>
                <a:tc>
                  <a:txBody>
                    <a:bodyPr/>
                    <a:lstStyle/>
                    <a:p>
                      <a:pPr marL="0" marR="0">
                        <a:lnSpc>
                          <a:spcPct val="107000"/>
                        </a:lnSpc>
                        <a:spcBef>
                          <a:spcPts val="0"/>
                        </a:spcBef>
                        <a:spcAft>
                          <a:spcPts val="0"/>
                        </a:spcAft>
                      </a:pPr>
                      <a:r>
                        <a:rPr lang="en-US" sz="1100" b="1" u="none" strike="noStrike" kern="1200" dirty="0">
                          <a:solidFill>
                            <a:schemeClr val="tx1"/>
                          </a:solidFill>
                          <a:effectLst/>
                          <a:latin typeface="+mn-lt"/>
                          <a:ea typeface="+mn-ea"/>
                          <a:cs typeface="+mn-cs"/>
                        </a:rPr>
                        <a:t>General USTPO designation for patents in computers category then by gender</a:t>
                      </a:r>
                    </a:p>
                  </a:txBody>
                  <a:tcPr marL="0" marR="0" marT="0" marB="0">
                    <a:lnT w="12700" cap="flat" cmpd="sng" algn="ctr">
                      <a:noFill/>
                      <a:prstDash val="solid"/>
                      <a:round/>
                      <a:headEnd type="none" w="med" len="med"/>
                      <a:tailEnd type="none" w="med" len="med"/>
                    </a:lnT>
                  </a:tcPr>
                </a:tc>
                <a:tc>
                  <a:txBody>
                    <a:bodyPr/>
                    <a:lstStyle/>
                    <a:p>
                      <a:pPr algn="ctr" fontAlgn="b"/>
                      <a:r>
                        <a:rPr lang="en-US" sz="1100" b="1" u="none" strike="noStrike" dirty="0">
                          <a:effectLst/>
                        </a:rPr>
                        <a:t>570</a:t>
                      </a:r>
                      <a:endParaRPr lang="en-US" sz="1100" b="1" i="0" u="none" strike="noStrike" dirty="0">
                        <a:solidFill>
                          <a:srgbClr val="000000"/>
                        </a:solidFill>
                        <a:effectLst/>
                        <a:latin typeface="Calibri" panose="020F0502020204030204" pitchFamily="34" charset="0"/>
                      </a:endParaRPr>
                    </a:p>
                  </a:txBody>
                  <a:tcPr marL="7963" marR="7963" marT="7963" marB="0" anchor="b">
                    <a:lnT w="12700" cap="flat" cmpd="sng" algn="ctr">
                      <a:noFill/>
                      <a:prstDash val="solid"/>
                      <a:round/>
                      <a:headEnd type="none" w="med" len="med"/>
                      <a:tailEnd type="none" w="med" len="med"/>
                    </a:lnT>
                  </a:tcPr>
                </a:tc>
                <a:tc>
                  <a:txBody>
                    <a:bodyPr/>
                    <a:lstStyle/>
                    <a:p>
                      <a:pPr algn="ctr" fontAlgn="b"/>
                      <a:r>
                        <a:rPr lang="en-US" sz="1100" b="1" u="none" strike="noStrike" dirty="0">
                          <a:effectLst/>
                        </a:rPr>
                        <a:t>7.623E-04</a:t>
                      </a:r>
                      <a:endParaRPr lang="en-US" sz="1100" b="1" i="0" u="none" strike="noStrike" dirty="0">
                        <a:solidFill>
                          <a:srgbClr val="000000"/>
                        </a:solidFill>
                        <a:effectLst/>
                        <a:latin typeface="Calibri" panose="020F0502020204030204" pitchFamily="34" charset="0"/>
                      </a:endParaRPr>
                    </a:p>
                  </a:txBody>
                  <a:tcPr marL="7963" marR="7963" marT="7963" marB="0" anchor="b">
                    <a:lnT w="12700" cap="flat" cmpd="sng" algn="ctr">
                      <a:noFill/>
                      <a:prstDash val="solid"/>
                      <a:round/>
                      <a:headEnd type="none" w="med" len="med"/>
                      <a:tailEnd type="none" w="med" len="med"/>
                    </a:lnT>
                  </a:tcPr>
                </a:tc>
                <a:tc>
                  <a:txBody>
                    <a:bodyPr/>
                    <a:lstStyle/>
                    <a:p>
                      <a:pPr algn="ctr" fontAlgn="b"/>
                      <a:r>
                        <a:rPr lang="en-US" sz="1100" b="1" u="none" strike="noStrike" dirty="0">
                          <a:effectLst/>
                        </a:rPr>
                        <a:t>6.914E-04</a:t>
                      </a:r>
                      <a:endParaRPr lang="en-US" sz="1100" b="1" i="0" u="none" strike="noStrike" dirty="0">
                        <a:solidFill>
                          <a:srgbClr val="000000"/>
                        </a:solidFill>
                        <a:effectLst/>
                        <a:latin typeface="Calibri" panose="020F0502020204030204" pitchFamily="34" charset="0"/>
                      </a:endParaRPr>
                    </a:p>
                  </a:txBody>
                  <a:tcPr marL="7963" marR="7963" marT="7963" marB="0" anchor="b">
                    <a:lnT w="12700" cap="flat" cmpd="sng" algn="ctr">
                      <a:noFill/>
                      <a:prstDash val="solid"/>
                      <a:round/>
                      <a:headEnd type="none" w="med" len="med"/>
                      <a:tailEnd type="none" w="med" len="med"/>
                    </a:lnT>
                  </a:tcPr>
                </a:tc>
                <a:extLst>
                  <a:ext uri="{0D108BD9-81ED-4DB2-BD59-A6C34878D82A}">
                    <a16:rowId xmlns:a16="http://schemas.microsoft.com/office/drawing/2014/main" val="4020385053"/>
                  </a:ext>
                </a:extLst>
              </a:tr>
              <a:tr h="383276">
                <a:tc>
                  <a:txBody>
                    <a:bodyPr/>
                    <a:lstStyle/>
                    <a:p>
                      <a:pPr algn="l" fontAlgn="b"/>
                      <a:r>
                        <a:rPr lang="en-US" sz="1100" u="none" strike="noStrike">
                          <a:effectLst/>
                        </a:rPr>
                        <a:t>Drugs and Medical*Male</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in life sciences category then by gender</a:t>
                      </a:r>
                    </a:p>
                  </a:txBody>
                  <a:tcPr marL="0" marR="0" marT="0" marB="0"/>
                </a:tc>
                <a:tc>
                  <a:txBody>
                    <a:bodyPr/>
                    <a:lstStyle/>
                    <a:p>
                      <a:pPr algn="ctr" fontAlgn="b"/>
                      <a:r>
                        <a:rPr lang="en-US" sz="1100" u="none" strike="noStrike" dirty="0">
                          <a:effectLst/>
                        </a:rPr>
                        <a:t>570</a:t>
                      </a:r>
                      <a:endParaRPr lang="en-US" sz="1100" b="0" i="0" u="none" strike="noStrike" dirty="0">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dirty="0">
                          <a:effectLst/>
                        </a:rPr>
                        <a:t>3.153E-04</a:t>
                      </a:r>
                      <a:endParaRPr lang="en-US" sz="1100" b="0" i="0" u="none" strike="noStrike" dirty="0">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4.012E-04</a:t>
                      </a:r>
                      <a:endParaRPr lang="en-US" sz="1100" b="0" i="0" u="none" strike="noStrike">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3248564384"/>
                  </a:ext>
                </a:extLst>
              </a:tr>
              <a:tr h="383276">
                <a:tc>
                  <a:txBody>
                    <a:bodyPr/>
                    <a:lstStyle/>
                    <a:p>
                      <a:pPr algn="l" fontAlgn="b"/>
                      <a:r>
                        <a:rPr lang="en-US" sz="1100" u="none" strike="noStrike">
                          <a:effectLst/>
                        </a:rPr>
                        <a:t>Electrical and Electronic*Male</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in electrical category then by gender</a:t>
                      </a:r>
                    </a:p>
                  </a:txBody>
                  <a:tcPr marL="0" marR="0" marT="0" marB="0"/>
                </a:tc>
                <a:tc>
                  <a:txBody>
                    <a:bodyPr/>
                    <a:lstStyle/>
                    <a:p>
                      <a:pPr algn="ctr" fontAlgn="b"/>
                      <a:r>
                        <a:rPr lang="en-US" sz="1100" u="none" strike="noStrike">
                          <a:effectLst/>
                        </a:rPr>
                        <a:t>570</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3.790E-04</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4.751E-04</a:t>
                      </a:r>
                      <a:endParaRPr lang="en-US" sz="1100" b="0" i="0" u="none" strike="noStrike">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161291361"/>
                  </a:ext>
                </a:extLst>
              </a:tr>
              <a:tr h="383276">
                <a:tc>
                  <a:txBody>
                    <a:bodyPr/>
                    <a:lstStyle/>
                    <a:p>
                      <a:pPr algn="l" fontAlgn="b"/>
                      <a:r>
                        <a:rPr lang="en-US" sz="1100" u="none" strike="noStrike" dirty="0">
                          <a:effectLst/>
                        </a:rPr>
                        <a:t>Mechanical*Male</a:t>
                      </a:r>
                      <a:endParaRPr lang="en-US" sz="1100" b="0" i="0" u="none" strike="noStrike" dirty="0">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in mechanical category then by gender</a:t>
                      </a:r>
                    </a:p>
                  </a:txBody>
                  <a:tcPr marL="0" marR="0" marT="0" marB="0"/>
                </a:tc>
                <a:tc>
                  <a:txBody>
                    <a:bodyPr/>
                    <a:lstStyle/>
                    <a:p>
                      <a:pPr algn="ctr" fontAlgn="b"/>
                      <a:r>
                        <a:rPr lang="en-US" sz="1100" u="none" strike="noStrike">
                          <a:effectLst/>
                        </a:rPr>
                        <a:t>570</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4.331E-04</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5.058E-04</a:t>
                      </a:r>
                      <a:endParaRPr lang="en-US" sz="1100" b="0" i="0" u="none" strike="noStrike">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4253206147"/>
                  </a:ext>
                </a:extLst>
              </a:tr>
              <a:tr h="383276">
                <a:tc>
                  <a:txBody>
                    <a:bodyPr/>
                    <a:lstStyle/>
                    <a:p>
                      <a:pPr algn="l" fontAlgn="b"/>
                      <a:r>
                        <a:rPr lang="en-US" sz="1100" u="none" strike="noStrike">
                          <a:effectLst/>
                        </a:rPr>
                        <a:t>Other*Male</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that do not fit other categories then by gender</a:t>
                      </a:r>
                    </a:p>
                  </a:txBody>
                  <a:tcPr marL="0" marR="0" marT="0" marB="0"/>
                </a:tc>
                <a:tc>
                  <a:txBody>
                    <a:bodyPr/>
                    <a:lstStyle/>
                    <a:p>
                      <a:pPr algn="ctr" fontAlgn="b"/>
                      <a:r>
                        <a:rPr lang="en-US" sz="1100" u="none" strike="noStrike">
                          <a:effectLst/>
                        </a:rPr>
                        <a:t>570</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5.183E-04</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5.107E-04</a:t>
                      </a:r>
                      <a:endParaRPr lang="en-US" sz="1100" b="0" i="0" u="none" strike="noStrike">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3687785909"/>
                  </a:ext>
                </a:extLst>
              </a:tr>
              <a:tr h="383276">
                <a:tc>
                  <a:txBody>
                    <a:bodyPr/>
                    <a:lstStyle/>
                    <a:p>
                      <a:pPr algn="l" fontAlgn="b"/>
                      <a:r>
                        <a:rPr lang="en-US" sz="1100" b="1" u="none" strike="noStrike" dirty="0">
                          <a:solidFill>
                            <a:srgbClr val="FF0000"/>
                          </a:solidFill>
                          <a:effectLst/>
                        </a:rPr>
                        <a:t>Design and Plant*Male</a:t>
                      </a:r>
                      <a:endParaRPr lang="en-US" sz="1100" b="1" i="0" u="none" strike="noStrike" dirty="0">
                        <a:solidFill>
                          <a:srgbClr val="FF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b="1" u="none" strike="noStrike" kern="1200" dirty="0">
                          <a:solidFill>
                            <a:srgbClr val="FF0000"/>
                          </a:solidFill>
                          <a:effectLst/>
                          <a:latin typeface="+mn-lt"/>
                          <a:ea typeface="+mn-ea"/>
                          <a:cs typeface="+mn-cs"/>
                        </a:rPr>
                        <a:t>General USTPO designation for patents in civil and general design categories then by gender</a:t>
                      </a:r>
                    </a:p>
                  </a:txBody>
                  <a:tcPr marL="0" marR="0" marT="0" marB="0"/>
                </a:tc>
                <a:tc>
                  <a:txBody>
                    <a:bodyPr/>
                    <a:lstStyle/>
                    <a:p>
                      <a:pPr algn="ctr" fontAlgn="b"/>
                      <a:r>
                        <a:rPr lang="en-US" sz="1100" b="1" u="none" strike="noStrike" dirty="0">
                          <a:solidFill>
                            <a:srgbClr val="FF0000"/>
                          </a:solidFill>
                          <a:effectLst/>
                        </a:rPr>
                        <a:t>570</a:t>
                      </a:r>
                      <a:endParaRPr lang="en-US" sz="1100" b="1" i="0" u="none" strike="noStrike" dirty="0">
                        <a:solidFill>
                          <a:srgbClr val="FF0000"/>
                        </a:solidFill>
                        <a:effectLst/>
                        <a:latin typeface="Calibri" panose="020F0502020204030204" pitchFamily="34" charset="0"/>
                      </a:endParaRPr>
                    </a:p>
                  </a:txBody>
                  <a:tcPr marL="7963" marR="7963" marT="7963" marB="0" anchor="b"/>
                </a:tc>
                <a:tc>
                  <a:txBody>
                    <a:bodyPr/>
                    <a:lstStyle/>
                    <a:p>
                      <a:pPr algn="ctr" fontAlgn="b"/>
                      <a:r>
                        <a:rPr lang="en-US" sz="1100" b="1" u="none" strike="noStrike" dirty="0">
                          <a:solidFill>
                            <a:srgbClr val="FF0000"/>
                          </a:solidFill>
                          <a:effectLst/>
                        </a:rPr>
                        <a:t>1.662E-04</a:t>
                      </a:r>
                      <a:endParaRPr lang="en-US" sz="1100" b="1" i="0" u="none" strike="noStrike" dirty="0">
                        <a:solidFill>
                          <a:srgbClr val="FF0000"/>
                        </a:solidFill>
                        <a:effectLst/>
                        <a:latin typeface="Calibri" panose="020F0502020204030204" pitchFamily="34" charset="0"/>
                      </a:endParaRPr>
                    </a:p>
                  </a:txBody>
                  <a:tcPr marL="7963" marR="7963" marT="7963" marB="0" anchor="b"/>
                </a:tc>
                <a:tc>
                  <a:txBody>
                    <a:bodyPr/>
                    <a:lstStyle/>
                    <a:p>
                      <a:pPr algn="ctr" fontAlgn="b"/>
                      <a:r>
                        <a:rPr lang="en-US" sz="1100" b="1" u="none" strike="noStrike" dirty="0">
                          <a:solidFill>
                            <a:srgbClr val="FF0000"/>
                          </a:solidFill>
                          <a:effectLst/>
                        </a:rPr>
                        <a:t>2.404E-04</a:t>
                      </a:r>
                      <a:endParaRPr lang="en-US" sz="1100" b="1" i="0" u="none" strike="noStrike" dirty="0">
                        <a:solidFill>
                          <a:srgbClr val="FF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2652376613"/>
                  </a:ext>
                </a:extLst>
              </a:tr>
              <a:tr h="383276">
                <a:tc>
                  <a:txBody>
                    <a:bodyPr/>
                    <a:lstStyle/>
                    <a:p>
                      <a:pPr algn="l" fontAlgn="b"/>
                      <a:r>
                        <a:rPr lang="en-US" sz="1100" u="none" strike="noStrike">
                          <a:effectLst/>
                        </a:rPr>
                        <a:t>Chemical*Female</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in chemicals category then by gender</a:t>
                      </a:r>
                    </a:p>
                  </a:txBody>
                  <a:tcPr marL="0" marR="0" marT="0" marB="0"/>
                </a:tc>
                <a:tc>
                  <a:txBody>
                    <a:bodyPr/>
                    <a:lstStyle/>
                    <a:p>
                      <a:pPr algn="ctr" fontAlgn="b"/>
                      <a:r>
                        <a:rPr lang="en-US" sz="1100" u="none" strike="noStrike">
                          <a:effectLst/>
                        </a:rPr>
                        <a:t>570</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7.330E-05</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2.034E-04</a:t>
                      </a:r>
                      <a:endParaRPr lang="en-US" sz="1100" b="0" i="0" u="none" strike="noStrike">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3472191307"/>
                  </a:ext>
                </a:extLst>
              </a:tr>
              <a:tr h="383276">
                <a:tc>
                  <a:txBody>
                    <a:bodyPr/>
                    <a:lstStyle/>
                    <a:p>
                      <a:pPr algn="l" fontAlgn="b"/>
                      <a:r>
                        <a:rPr lang="en-US" sz="1100" u="none" strike="noStrike">
                          <a:effectLst/>
                        </a:rPr>
                        <a:t>Computers and Communications*Female</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in computers category then by gender</a:t>
                      </a:r>
                    </a:p>
                  </a:txBody>
                  <a:tcPr marL="0" marR="0" marT="0" marB="0"/>
                </a:tc>
                <a:tc>
                  <a:txBody>
                    <a:bodyPr/>
                    <a:lstStyle/>
                    <a:p>
                      <a:pPr algn="ctr" fontAlgn="b"/>
                      <a:r>
                        <a:rPr lang="en-US" sz="1100" u="none" strike="noStrike">
                          <a:effectLst/>
                        </a:rPr>
                        <a:t>570</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1.054E-04</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1.745E-04</a:t>
                      </a:r>
                      <a:endParaRPr lang="en-US" sz="1100" b="0" i="0" u="none" strike="noStrike">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2643937656"/>
                  </a:ext>
                </a:extLst>
              </a:tr>
              <a:tr h="383276">
                <a:tc>
                  <a:txBody>
                    <a:bodyPr/>
                    <a:lstStyle/>
                    <a:p>
                      <a:pPr algn="l" fontAlgn="b"/>
                      <a:r>
                        <a:rPr lang="en-US" sz="1100" b="1" u="none" strike="noStrike" dirty="0">
                          <a:effectLst/>
                        </a:rPr>
                        <a:t>Drugs and Medical*Female</a:t>
                      </a:r>
                      <a:endParaRPr lang="en-US" sz="1100" b="1" i="0" u="none" strike="noStrike" dirty="0">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b="1" u="none" strike="noStrike" kern="1200" dirty="0">
                          <a:solidFill>
                            <a:schemeClr val="tx1"/>
                          </a:solidFill>
                          <a:effectLst/>
                          <a:latin typeface="+mn-lt"/>
                          <a:ea typeface="+mn-ea"/>
                          <a:cs typeface="+mn-cs"/>
                        </a:rPr>
                        <a:t>General USTPO designation for patents in life sciences category then by gender</a:t>
                      </a:r>
                    </a:p>
                  </a:txBody>
                  <a:tcPr marL="0" marR="0" marT="0" marB="0"/>
                </a:tc>
                <a:tc>
                  <a:txBody>
                    <a:bodyPr/>
                    <a:lstStyle/>
                    <a:p>
                      <a:pPr algn="ctr" fontAlgn="b"/>
                      <a:r>
                        <a:rPr lang="en-US" sz="1100" b="1" u="none" strike="noStrike" dirty="0">
                          <a:effectLst/>
                        </a:rPr>
                        <a:t>570</a:t>
                      </a:r>
                      <a:endParaRPr lang="en-US" sz="1100" b="1" i="0" u="none" strike="noStrike" dirty="0">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b="1" u="none" strike="noStrike" dirty="0">
                          <a:effectLst/>
                        </a:rPr>
                        <a:t>1.607E-04</a:t>
                      </a:r>
                      <a:endParaRPr lang="en-US" sz="1100" b="1" i="0" u="none" strike="noStrike" dirty="0">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b="1" u="none" strike="noStrike" dirty="0">
                          <a:effectLst/>
                        </a:rPr>
                        <a:t>2.603E-04</a:t>
                      </a:r>
                      <a:endParaRPr lang="en-US" sz="1100" b="1" i="0" u="none" strike="noStrike" dirty="0">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1068912560"/>
                  </a:ext>
                </a:extLst>
              </a:tr>
              <a:tr h="383276">
                <a:tc>
                  <a:txBody>
                    <a:bodyPr/>
                    <a:lstStyle/>
                    <a:p>
                      <a:pPr algn="l" fontAlgn="b"/>
                      <a:r>
                        <a:rPr lang="en-US" sz="1100" b="1" u="none" strike="noStrike" dirty="0">
                          <a:solidFill>
                            <a:srgbClr val="FF0000"/>
                          </a:solidFill>
                          <a:effectLst/>
                        </a:rPr>
                        <a:t>Electrical and Electronic*Female</a:t>
                      </a:r>
                      <a:endParaRPr lang="en-US" sz="1100" b="1" i="0" u="none" strike="noStrike" dirty="0">
                        <a:solidFill>
                          <a:srgbClr val="FF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b="1" u="none" strike="noStrike" kern="1200" dirty="0">
                          <a:solidFill>
                            <a:srgbClr val="FF0000"/>
                          </a:solidFill>
                          <a:effectLst/>
                          <a:latin typeface="+mn-lt"/>
                          <a:ea typeface="+mn-ea"/>
                          <a:cs typeface="+mn-cs"/>
                        </a:rPr>
                        <a:t>General USTPO designation for patents in electrical category then by gender</a:t>
                      </a:r>
                    </a:p>
                  </a:txBody>
                  <a:tcPr marL="0" marR="0" marT="0" marB="0"/>
                </a:tc>
                <a:tc>
                  <a:txBody>
                    <a:bodyPr/>
                    <a:lstStyle/>
                    <a:p>
                      <a:pPr algn="ctr" fontAlgn="b"/>
                      <a:r>
                        <a:rPr lang="en-US" sz="1100" b="1" u="none" strike="noStrike" dirty="0">
                          <a:solidFill>
                            <a:srgbClr val="FF0000"/>
                          </a:solidFill>
                          <a:effectLst/>
                        </a:rPr>
                        <a:t>570</a:t>
                      </a:r>
                      <a:endParaRPr lang="en-US" sz="1100" b="1" i="0" u="none" strike="noStrike" dirty="0">
                        <a:solidFill>
                          <a:srgbClr val="FF0000"/>
                        </a:solidFill>
                        <a:effectLst/>
                        <a:latin typeface="Calibri" panose="020F0502020204030204" pitchFamily="34" charset="0"/>
                      </a:endParaRPr>
                    </a:p>
                  </a:txBody>
                  <a:tcPr marL="7963" marR="7963" marT="7963" marB="0" anchor="b"/>
                </a:tc>
                <a:tc>
                  <a:txBody>
                    <a:bodyPr/>
                    <a:lstStyle/>
                    <a:p>
                      <a:pPr algn="ctr" fontAlgn="b"/>
                      <a:r>
                        <a:rPr lang="en-US" sz="1100" b="1" u="none" strike="noStrike" dirty="0">
                          <a:solidFill>
                            <a:srgbClr val="FF0000"/>
                          </a:solidFill>
                          <a:effectLst/>
                        </a:rPr>
                        <a:t>4.420E-05</a:t>
                      </a:r>
                      <a:endParaRPr lang="en-US" sz="1100" b="1" i="0" u="none" strike="noStrike" dirty="0">
                        <a:solidFill>
                          <a:srgbClr val="FF0000"/>
                        </a:solidFill>
                        <a:effectLst/>
                        <a:latin typeface="Calibri" panose="020F0502020204030204" pitchFamily="34" charset="0"/>
                      </a:endParaRPr>
                    </a:p>
                  </a:txBody>
                  <a:tcPr marL="7963" marR="7963" marT="7963" marB="0" anchor="b"/>
                </a:tc>
                <a:tc>
                  <a:txBody>
                    <a:bodyPr/>
                    <a:lstStyle/>
                    <a:p>
                      <a:pPr algn="ctr" fontAlgn="b"/>
                      <a:r>
                        <a:rPr lang="en-US" sz="1100" b="1" u="none" strike="noStrike" dirty="0">
                          <a:solidFill>
                            <a:srgbClr val="FF0000"/>
                          </a:solidFill>
                          <a:effectLst/>
                        </a:rPr>
                        <a:t>1.019E-04</a:t>
                      </a:r>
                      <a:endParaRPr lang="en-US" sz="1100" b="1" i="0" u="none" strike="noStrike" dirty="0">
                        <a:solidFill>
                          <a:srgbClr val="FF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287478747"/>
                  </a:ext>
                </a:extLst>
              </a:tr>
              <a:tr h="383276">
                <a:tc>
                  <a:txBody>
                    <a:bodyPr/>
                    <a:lstStyle/>
                    <a:p>
                      <a:pPr algn="l" fontAlgn="b"/>
                      <a:r>
                        <a:rPr lang="en-US" sz="1100" u="none" strike="noStrike">
                          <a:effectLst/>
                        </a:rPr>
                        <a:t>Mechanical*Female</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in mechanical category then by gender</a:t>
                      </a:r>
                    </a:p>
                  </a:txBody>
                  <a:tcPr marL="0" marR="0" marT="0" marB="0"/>
                </a:tc>
                <a:tc>
                  <a:txBody>
                    <a:bodyPr/>
                    <a:lstStyle/>
                    <a:p>
                      <a:pPr algn="ctr" fontAlgn="b"/>
                      <a:r>
                        <a:rPr lang="en-US" sz="1100" u="none" strike="noStrike">
                          <a:effectLst/>
                        </a:rPr>
                        <a:t>570</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4.000E-05</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1.296E-04</a:t>
                      </a:r>
                      <a:endParaRPr lang="en-US" sz="1100" b="0" i="0" u="none" strike="noStrike">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1019075182"/>
                  </a:ext>
                </a:extLst>
              </a:tr>
              <a:tr h="383276">
                <a:tc>
                  <a:txBody>
                    <a:bodyPr/>
                    <a:lstStyle/>
                    <a:p>
                      <a:pPr algn="l" fontAlgn="b"/>
                      <a:r>
                        <a:rPr lang="en-US" sz="1100" u="none" strike="noStrike">
                          <a:effectLst/>
                        </a:rPr>
                        <a:t>Other*Female</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that do not fit other categories then by gender</a:t>
                      </a:r>
                    </a:p>
                  </a:txBody>
                  <a:tcPr marL="0" marR="0" marT="0" marB="0"/>
                </a:tc>
                <a:tc>
                  <a:txBody>
                    <a:bodyPr/>
                    <a:lstStyle/>
                    <a:p>
                      <a:pPr algn="ctr" fontAlgn="b"/>
                      <a:r>
                        <a:rPr lang="en-US" sz="1100" u="none" strike="noStrike">
                          <a:effectLst/>
                        </a:rPr>
                        <a:t>570</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5.183E-04</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5.107E-04</a:t>
                      </a:r>
                      <a:endParaRPr lang="en-US" sz="1100" b="0" i="0" u="none" strike="noStrike">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2760383122"/>
                  </a:ext>
                </a:extLst>
              </a:tr>
              <a:tr h="383276">
                <a:tc>
                  <a:txBody>
                    <a:bodyPr/>
                    <a:lstStyle/>
                    <a:p>
                      <a:pPr algn="l" fontAlgn="b"/>
                      <a:r>
                        <a:rPr lang="en-US" sz="1100" u="none" strike="noStrike">
                          <a:effectLst/>
                        </a:rPr>
                        <a:t>Design and Plant*Female</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marL="0" marR="0">
                        <a:lnSpc>
                          <a:spcPct val="107000"/>
                        </a:lnSpc>
                        <a:spcBef>
                          <a:spcPts val="0"/>
                        </a:spcBef>
                        <a:spcAft>
                          <a:spcPts val="0"/>
                        </a:spcAft>
                      </a:pPr>
                      <a:r>
                        <a:rPr lang="en-US" sz="1100" u="none" strike="noStrike" kern="1200" dirty="0">
                          <a:solidFill>
                            <a:schemeClr val="tx1"/>
                          </a:solidFill>
                          <a:effectLst/>
                          <a:latin typeface="+mn-lt"/>
                          <a:ea typeface="+mn-ea"/>
                          <a:cs typeface="+mn-cs"/>
                        </a:rPr>
                        <a:t>General USTPO designation for patents in civil and general design categories then by gender</a:t>
                      </a:r>
                    </a:p>
                  </a:txBody>
                  <a:tcPr marL="0" marR="0" marT="0" marB="0"/>
                </a:tc>
                <a:tc>
                  <a:txBody>
                    <a:bodyPr/>
                    <a:lstStyle/>
                    <a:p>
                      <a:pPr algn="ctr" fontAlgn="b"/>
                      <a:r>
                        <a:rPr lang="en-US" sz="1100" u="none" strike="noStrike">
                          <a:effectLst/>
                        </a:rPr>
                        <a:t>570</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a:effectLst/>
                        </a:rPr>
                        <a:t>5.030E-05</a:t>
                      </a:r>
                      <a:endParaRPr lang="en-US" sz="1100" b="0" i="0" u="none" strike="noStrike">
                        <a:solidFill>
                          <a:srgbClr val="000000"/>
                        </a:solidFill>
                        <a:effectLst/>
                        <a:latin typeface="Calibri" panose="020F0502020204030204" pitchFamily="34" charset="0"/>
                      </a:endParaRPr>
                    </a:p>
                  </a:txBody>
                  <a:tcPr marL="7963" marR="7963" marT="7963" marB="0" anchor="b"/>
                </a:tc>
                <a:tc>
                  <a:txBody>
                    <a:bodyPr/>
                    <a:lstStyle/>
                    <a:p>
                      <a:pPr algn="ctr" fontAlgn="b"/>
                      <a:r>
                        <a:rPr lang="en-US" sz="1100" u="none" strike="noStrike" dirty="0">
                          <a:effectLst/>
                        </a:rPr>
                        <a:t>1.224E-04</a:t>
                      </a:r>
                      <a:endParaRPr lang="en-US" sz="1100" b="0" i="0" u="none" strike="noStrike" dirty="0">
                        <a:solidFill>
                          <a:srgbClr val="000000"/>
                        </a:solidFill>
                        <a:effectLst/>
                        <a:latin typeface="Calibri" panose="020F0502020204030204" pitchFamily="34" charset="0"/>
                      </a:endParaRPr>
                    </a:p>
                  </a:txBody>
                  <a:tcPr marL="7963" marR="7963" marT="7963" marB="0" anchor="b"/>
                </a:tc>
                <a:extLst>
                  <a:ext uri="{0D108BD9-81ED-4DB2-BD59-A6C34878D82A}">
                    <a16:rowId xmlns:a16="http://schemas.microsoft.com/office/drawing/2014/main" val="4183991171"/>
                  </a:ext>
                </a:extLst>
              </a:tr>
            </a:tbl>
          </a:graphicData>
        </a:graphic>
      </p:graphicFrame>
    </p:spTree>
    <p:extLst>
      <p:ext uri="{BB962C8B-B14F-4D97-AF65-F5344CB8AC3E}">
        <p14:creationId xmlns:p14="http://schemas.microsoft.com/office/powerpoint/2010/main" val="171298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33378E-5A1C-4940-9F79-BA320BFD95F9}"/>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dirty="0">
                <a:solidFill>
                  <a:schemeClr val="tx2"/>
                </a:solidFill>
              </a:rPr>
              <a:t>Round 1: Overall Trends</a:t>
            </a:r>
          </a:p>
        </p:txBody>
      </p:sp>
      <p:sp>
        <p:nvSpPr>
          <p:cNvPr id="18" name="Rectangle 17">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4969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38">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40">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3" name="Rectangle 42">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78C6066-3C7C-4A2B-B600-05EEDC89CB20}"/>
              </a:ext>
            </a:extLst>
          </p:cNvPr>
          <p:cNvSpPr txBox="1"/>
          <p:nvPr/>
        </p:nvSpPr>
        <p:spPr>
          <a:xfrm>
            <a:off x="581191" y="723901"/>
            <a:ext cx="10993549" cy="552449"/>
          </a:xfrm>
          <a:prstGeom prst="rect">
            <a:avLst/>
          </a:prstGeom>
        </p:spPr>
        <p:txBody>
          <a:bodyPr vert="horz" lIns="91440" tIns="45720" rIns="91440" bIns="45720" rtlCol="0" anchor="b">
            <a:normAutofit/>
          </a:bodyPr>
          <a:lstStyle/>
          <a:p>
            <a:pPr defTabSz="457200">
              <a:spcBef>
                <a:spcPct val="0"/>
              </a:spcBef>
              <a:spcAft>
                <a:spcPts val="600"/>
              </a:spcAft>
            </a:pPr>
            <a:r>
              <a:rPr lang="en-US" sz="2800" cap="all" dirty="0">
                <a:solidFill>
                  <a:schemeClr val="tx1">
                    <a:lumMod val="75000"/>
                    <a:lumOff val="25000"/>
                  </a:schemeClr>
                </a:solidFill>
                <a:latin typeface="+mj-lt"/>
                <a:ea typeface="+mj-ea"/>
                <a:cs typeface="+mj-cs"/>
              </a:rPr>
              <a:t>Share of Inventors: Overall with all patenting categories</a:t>
            </a:r>
          </a:p>
        </p:txBody>
      </p:sp>
      <p:sp>
        <p:nvSpPr>
          <p:cNvPr id="47" name="Rectangle 46">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43C66E7B-955B-4EF4-9ACA-D733C8535083}"/>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1877020" y="1295654"/>
            <a:ext cx="8657630" cy="5128259"/>
          </a:xfrm>
          <a:prstGeom prst="rect">
            <a:avLst/>
          </a:prstGeom>
          <a:noFill/>
        </p:spPr>
      </p:pic>
    </p:spTree>
    <p:extLst>
      <p:ext uri="{BB962C8B-B14F-4D97-AF65-F5344CB8AC3E}">
        <p14:creationId xmlns:p14="http://schemas.microsoft.com/office/powerpoint/2010/main" val="3130945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62FE-6FA5-4410-AE45-5A30392F2A29}"/>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C0F1D015-8DE2-4557-BF45-82DABCE49408}"/>
              </a:ext>
            </a:extLst>
          </p:cNvPr>
          <p:cNvSpPr>
            <a:spLocks noGrp="1"/>
          </p:cNvSpPr>
          <p:nvPr>
            <p:ph idx="1"/>
          </p:nvPr>
        </p:nvSpPr>
        <p:spPr>
          <a:xfrm>
            <a:off x="581192" y="1890876"/>
            <a:ext cx="11029615" cy="3634486"/>
          </a:xfrm>
        </p:spPr>
        <p:txBody>
          <a:bodyPr/>
          <a:lstStyle/>
          <a:p>
            <a:r>
              <a:rPr lang="en-US" dirty="0"/>
              <a:t>Goal 1: Find neighborhood effects that will increase the share of female inventors in the United States</a:t>
            </a:r>
          </a:p>
          <a:p>
            <a:r>
              <a:rPr lang="en-US" dirty="0"/>
              <a:t>Goal 2: Find Geographical Locations that are “hotspots” for female innovation </a:t>
            </a:r>
          </a:p>
          <a:p>
            <a:r>
              <a:rPr lang="en-US" dirty="0"/>
              <a:t>Benefits of This Study:</a:t>
            </a:r>
          </a:p>
          <a:p>
            <a:pPr lvl="1"/>
            <a:r>
              <a:rPr lang="en-US" dirty="0"/>
              <a:t>Increase in GDP</a:t>
            </a:r>
          </a:p>
          <a:p>
            <a:pPr lvl="1"/>
            <a:r>
              <a:rPr lang="en-US" dirty="0"/>
              <a:t>Enjoy higher levels of innovations</a:t>
            </a:r>
          </a:p>
          <a:p>
            <a:pPr lvl="1"/>
            <a:r>
              <a:rPr lang="en-US" dirty="0"/>
              <a:t>Greater diversity in STEM Fields</a:t>
            </a:r>
          </a:p>
          <a:p>
            <a:pPr lvl="1"/>
            <a:r>
              <a:rPr lang="en-US" dirty="0"/>
              <a:t>More Specific Public Policy Recommendations to encourage women in high patenting fields</a:t>
            </a:r>
          </a:p>
          <a:p>
            <a:pPr lvl="1"/>
            <a:endParaRPr lang="en-US" dirty="0"/>
          </a:p>
        </p:txBody>
      </p:sp>
    </p:spTree>
    <p:extLst>
      <p:ext uri="{BB962C8B-B14F-4D97-AF65-F5344CB8AC3E}">
        <p14:creationId xmlns:p14="http://schemas.microsoft.com/office/powerpoint/2010/main" val="3371641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0401440-1DC9-4C9E-A3BA-4DECEEB465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0DB2CCD-FF3A-41A7-8604-55324D04EC39}"/>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441139" y="659392"/>
            <a:ext cx="5331481" cy="3199235"/>
          </a:xfrm>
          <a:prstGeom prst="rect">
            <a:avLst/>
          </a:prstGeom>
          <a:noFill/>
        </p:spPr>
      </p:pic>
      <p:cxnSp>
        <p:nvCxnSpPr>
          <p:cNvPr id="12" name="Straight Connector 11">
            <a:extLst>
              <a:ext uri="{FF2B5EF4-FFF2-40B4-BE49-F238E27FC236}">
                <a16:creationId xmlns:a16="http://schemas.microsoft.com/office/drawing/2014/main" id="{EEE3F140-02CB-4BBC-ABC0-8BF046C9D1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436050"/>
            <a:ext cx="0" cy="1645920"/>
          </a:xfrm>
          <a:prstGeom prst="line">
            <a:avLst/>
          </a:prstGeom>
          <a:ln w="19050">
            <a:solidFill>
              <a:srgbClr val="46535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8996809-9A14-41FC-8E28-499E87F0A741}"/>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6417735" y="659393"/>
            <a:ext cx="5331478" cy="3199233"/>
          </a:xfrm>
          <a:prstGeom prst="rect">
            <a:avLst/>
          </a:prstGeom>
          <a:noFill/>
        </p:spPr>
      </p:pic>
      <p:sp>
        <p:nvSpPr>
          <p:cNvPr id="14" name="Rectangle 13">
            <a:extLst>
              <a:ext uri="{FF2B5EF4-FFF2-40B4-BE49-F238E27FC236}">
                <a16:creationId xmlns:a16="http://schemas.microsoft.com/office/drawing/2014/main" id="{36B822CC-7DA9-4417-AA94-64CEB676F0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219240"/>
            <a:ext cx="11301984"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AFA01E88-71CC-4FF3-9E81-51E0C32B4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234" y="4359623"/>
            <a:ext cx="11303626" cy="2051143"/>
          </a:xfrm>
          <a:prstGeom prst="rect">
            <a:avLst/>
          </a:prstGeom>
          <a:solidFill>
            <a:srgbClr val="465359"/>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408167C-161B-4D75-BBC9-3B14A81E8A95}"/>
              </a:ext>
            </a:extLst>
          </p:cNvPr>
          <p:cNvSpPr>
            <a:spLocks noGrp="1"/>
          </p:cNvSpPr>
          <p:nvPr>
            <p:ph type="title"/>
          </p:nvPr>
        </p:nvSpPr>
        <p:spPr>
          <a:xfrm>
            <a:off x="679600" y="4596992"/>
            <a:ext cx="3353432" cy="1607013"/>
          </a:xfrm>
        </p:spPr>
        <p:txBody>
          <a:bodyPr anchor="ctr">
            <a:normAutofit/>
          </a:bodyPr>
          <a:lstStyle/>
          <a:p>
            <a:r>
              <a:rPr lang="en-US" dirty="0">
                <a:solidFill>
                  <a:srgbClr val="FFFFFF"/>
                </a:solidFill>
              </a:rPr>
              <a:t>Subdivide by Gender</a:t>
            </a:r>
          </a:p>
        </p:txBody>
      </p:sp>
      <p:sp>
        <p:nvSpPr>
          <p:cNvPr id="3" name="Content Placeholder 2">
            <a:extLst>
              <a:ext uri="{FF2B5EF4-FFF2-40B4-BE49-F238E27FC236}">
                <a16:creationId xmlns:a16="http://schemas.microsoft.com/office/drawing/2014/main" id="{99A4B715-7B43-4062-A375-79680463C334}"/>
              </a:ext>
            </a:extLst>
          </p:cNvPr>
          <p:cNvSpPr>
            <a:spLocks noGrp="1"/>
          </p:cNvSpPr>
          <p:nvPr>
            <p:ph idx="1"/>
          </p:nvPr>
        </p:nvSpPr>
        <p:spPr>
          <a:xfrm>
            <a:off x="4271491" y="4608326"/>
            <a:ext cx="7240909" cy="1607012"/>
          </a:xfrm>
        </p:spPr>
        <p:txBody>
          <a:bodyPr>
            <a:normAutofit fontScale="85000" lnSpcReduction="10000"/>
          </a:bodyPr>
          <a:lstStyle/>
          <a:p>
            <a:r>
              <a:rPr lang="en-US" dirty="0">
                <a:solidFill>
                  <a:srgbClr val="FFFFFF"/>
                </a:solidFill>
              </a:rPr>
              <a:t>Darker areas have higher concentration of inventors</a:t>
            </a:r>
          </a:p>
          <a:p>
            <a:r>
              <a:rPr lang="en-US" dirty="0">
                <a:solidFill>
                  <a:srgbClr val="FFFFFF"/>
                </a:solidFill>
              </a:rPr>
              <a:t>Inventors are concentrated in the New England Area, part of the Midwest, and Pacific</a:t>
            </a:r>
          </a:p>
          <a:p>
            <a:r>
              <a:rPr lang="en-US" dirty="0">
                <a:solidFill>
                  <a:srgbClr val="FFFFFF"/>
                </a:solidFill>
              </a:rPr>
              <a:t>South and other parts of the Midwest do not have much innovation </a:t>
            </a:r>
          </a:p>
          <a:p>
            <a:r>
              <a:rPr lang="en-US" dirty="0">
                <a:solidFill>
                  <a:srgbClr val="FFFFFF"/>
                </a:solidFill>
              </a:rPr>
              <a:t>Differences exist, but not as noticeable </a:t>
            </a:r>
          </a:p>
          <a:p>
            <a:endParaRPr lang="en-US" dirty="0">
              <a:solidFill>
                <a:srgbClr val="FFFFFF"/>
              </a:solidFill>
            </a:endParaRPr>
          </a:p>
        </p:txBody>
      </p:sp>
      <p:sp>
        <p:nvSpPr>
          <p:cNvPr id="6" name="TextBox 5">
            <a:extLst>
              <a:ext uri="{FF2B5EF4-FFF2-40B4-BE49-F238E27FC236}">
                <a16:creationId xmlns:a16="http://schemas.microsoft.com/office/drawing/2014/main" id="{AE2BA62B-09EA-47BC-8A21-EB5739B3C2E5}"/>
              </a:ext>
            </a:extLst>
          </p:cNvPr>
          <p:cNvSpPr txBox="1"/>
          <p:nvPr/>
        </p:nvSpPr>
        <p:spPr>
          <a:xfrm>
            <a:off x="7286625" y="262568"/>
            <a:ext cx="3952875" cy="369332"/>
          </a:xfrm>
          <a:prstGeom prst="rect">
            <a:avLst/>
          </a:prstGeom>
          <a:noFill/>
        </p:spPr>
        <p:txBody>
          <a:bodyPr wrap="square" rtlCol="0">
            <a:spAutoFit/>
          </a:bodyPr>
          <a:lstStyle/>
          <a:p>
            <a:r>
              <a:rPr lang="en-US" dirty="0"/>
              <a:t>Male Share of Inventors</a:t>
            </a:r>
          </a:p>
        </p:txBody>
      </p:sp>
      <p:sp>
        <p:nvSpPr>
          <p:cNvPr id="11" name="TextBox 10">
            <a:extLst>
              <a:ext uri="{FF2B5EF4-FFF2-40B4-BE49-F238E27FC236}">
                <a16:creationId xmlns:a16="http://schemas.microsoft.com/office/drawing/2014/main" id="{1CA132E1-CBD7-4A9C-B56A-8EDCBF6CB8D3}"/>
              </a:ext>
            </a:extLst>
          </p:cNvPr>
          <p:cNvSpPr txBox="1"/>
          <p:nvPr/>
        </p:nvSpPr>
        <p:spPr>
          <a:xfrm>
            <a:off x="1200150" y="304800"/>
            <a:ext cx="3952875" cy="369332"/>
          </a:xfrm>
          <a:prstGeom prst="rect">
            <a:avLst/>
          </a:prstGeom>
          <a:noFill/>
        </p:spPr>
        <p:txBody>
          <a:bodyPr wrap="square" rtlCol="0">
            <a:spAutoFit/>
          </a:bodyPr>
          <a:lstStyle/>
          <a:p>
            <a:r>
              <a:rPr lang="en-US" dirty="0"/>
              <a:t>Female Share of Inventors</a:t>
            </a:r>
          </a:p>
        </p:txBody>
      </p:sp>
    </p:spTree>
    <p:extLst>
      <p:ext uri="{BB962C8B-B14F-4D97-AF65-F5344CB8AC3E}">
        <p14:creationId xmlns:p14="http://schemas.microsoft.com/office/powerpoint/2010/main" val="1458333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302B3-A8BB-4BA2-BC20-C61B0C849862}"/>
              </a:ext>
            </a:extLst>
          </p:cNvPr>
          <p:cNvSpPr>
            <a:spLocks noGrp="1"/>
          </p:cNvSpPr>
          <p:nvPr>
            <p:ph type="title"/>
          </p:nvPr>
        </p:nvSpPr>
        <p:spPr>
          <a:xfrm>
            <a:off x="581192" y="895103"/>
            <a:ext cx="11029616" cy="589749"/>
          </a:xfrm>
        </p:spPr>
        <p:txBody>
          <a:bodyPr>
            <a:normAutofit fontScale="90000"/>
          </a:bodyPr>
          <a:lstStyle/>
          <a:p>
            <a:r>
              <a:rPr lang="en-US" dirty="0"/>
              <a:t>Regression Model: Multivariate Regression correcting for heteroskedasticity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4F45275-D6D1-47E2-B65F-3F5231D03DF0}"/>
                  </a:ext>
                </a:extLst>
              </p:cNvPr>
              <p:cNvSpPr txBox="1"/>
              <p:nvPr/>
            </p:nvSpPr>
            <p:spPr>
              <a:xfrm>
                <a:off x="780176" y="1644134"/>
                <a:ext cx="10058400" cy="4308872"/>
              </a:xfrm>
              <a:prstGeom prst="rect">
                <a:avLst/>
              </a:prstGeom>
              <a:noFill/>
            </p:spPr>
            <p:txBody>
              <a:bodyPr wrap="square" rtlCol="0">
                <a:spAutoFit/>
              </a:bodyPr>
              <a:lstStyle/>
              <a:p>
                <a:pPr algn="ctr"/>
                <a:r>
                  <a:rPr lang="en-US" dirty="0"/>
                  <a:t>log(Share of Inventor) = </a:t>
                </a:r>
                <a:r>
                  <a:rPr lang="el-GR" dirty="0"/>
                  <a:t>α</a:t>
                </a:r>
                <a:r>
                  <a:rPr lang="en-US" dirty="0"/>
                  <a:t> +</a:t>
                </a:r>
                <a14:m>
                  <m:oMath xmlns:m="http://schemas.openxmlformats.org/officeDocument/2006/math">
                    <m:sSub>
                      <m:sSubPr>
                        <m:ctrlPr>
                          <a:rPr lang="en-US" i="1" smtClean="0">
                            <a:latin typeface="Cambria Math" panose="02040503050406030204" pitchFamily="18" charset="0"/>
                          </a:rPr>
                        </m:ctrlPr>
                      </m:sSubPr>
                      <m:e>
                        <m:r>
                          <m:rPr>
                            <m:nor/>
                          </m:rPr>
                          <a:rPr lang="el-GR" dirty="0" smtClean="0"/>
                          <m:t>β</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m:rPr>
                            <m:nor/>
                          </m:rPr>
                          <a:rPr lang="el-GR" dirty="0" smtClean="0"/>
                          <m:t>β</m:t>
                        </m:r>
                      </m:e>
                      <m:sub>
                        <m:r>
                          <a:rPr lang="en-US" b="0" i="1" dirty="0" smtClean="0">
                            <a:latin typeface="Cambria Math" panose="02040503050406030204" pitchFamily="18" charset="0"/>
                          </a:rPr>
                          <m:t>𝑛</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 </a:t>
                </a:r>
                <a14:m>
                  <m:oMath xmlns:m="http://schemas.openxmlformats.org/officeDocument/2006/math">
                    <m:sSub>
                      <m:sSubPr>
                        <m:ctrlPr>
                          <a:rPr lang="en-US" i="1" smtClean="0">
                            <a:latin typeface="Cambria Math" panose="02040503050406030204" pitchFamily="18" charset="0"/>
                          </a:rPr>
                        </m:ctrlPr>
                      </m:sSubPr>
                      <m:e>
                        <m:r>
                          <m:rPr>
                            <m:nor/>
                          </m:rPr>
                          <a:rPr lang="el-GR" dirty="0" smtClean="0"/>
                          <m:t>β</m:t>
                        </m:r>
                      </m:e>
                      <m:sub>
                        <m:r>
                          <a:rPr lang="en-US" b="0" i="1" dirty="0" smtClean="0">
                            <a:latin typeface="Cambria Math" panose="02040503050406030204" pitchFamily="18" charset="0"/>
                          </a:rPr>
                          <m:t>𝑠</m:t>
                        </m:r>
                      </m:sub>
                    </m:sSub>
                  </m:oMath>
                </a14:m>
                <a:r>
                  <a:rPr lang="en-US" dirty="0"/>
                  <a:t>(State)+ ε</a:t>
                </a:r>
              </a:p>
              <a:p>
                <a:pPr algn="ctr"/>
                <a:endParaRPr lang="en-US" dirty="0"/>
              </a:p>
              <a:p>
                <a:pPr algn="ctr"/>
                <a:r>
                  <a:rPr lang="en-US" dirty="0"/>
                  <a:t>log(Share of Female Inventor) = </a:t>
                </a:r>
                <a:r>
                  <a:rPr lang="el-GR" dirty="0"/>
                  <a:t>α</a:t>
                </a:r>
                <a:r>
                  <a:rPr lang="en-US" dirty="0"/>
                  <a:t> +</a:t>
                </a:r>
                <a14:m>
                  <m:oMath xmlns:m="http://schemas.openxmlformats.org/officeDocument/2006/math">
                    <m:sSub>
                      <m:sSubPr>
                        <m:ctrlPr>
                          <a:rPr lang="en-US" i="1" smtClean="0">
                            <a:latin typeface="Cambria Math" panose="02040503050406030204" pitchFamily="18" charset="0"/>
                          </a:rPr>
                        </m:ctrlPr>
                      </m:sSubPr>
                      <m:e>
                        <m:r>
                          <m:rPr>
                            <m:nor/>
                          </m:rPr>
                          <a:rPr lang="el-GR" dirty="0" smtClean="0"/>
                          <m:t>β</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m:rPr>
                            <m:nor/>
                          </m:rPr>
                          <a:rPr lang="el-GR" dirty="0" smtClean="0"/>
                          <m:t>β</m:t>
                        </m:r>
                      </m:e>
                      <m:sub>
                        <m:r>
                          <a:rPr lang="en-US" b="0" i="1" dirty="0" smtClean="0">
                            <a:latin typeface="Cambria Math" panose="02040503050406030204" pitchFamily="18" charset="0"/>
                          </a:rPr>
                          <m:t>𝑛</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m:rPr>
                            <m:nor/>
                          </m:rPr>
                          <a:rPr lang="el-GR" dirty="0" smtClean="0"/>
                          <m:t>β</m:t>
                        </m:r>
                      </m:e>
                      <m:sub>
                        <m:r>
                          <a:rPr lang="en-US" b="0" i="1" dirty="0" smtClean="0">
                            <a:latin typeface="Cambria Math" panose="02040503050406030204" pitchFamily="18" charset="0"/>
                          </a:rPr>
                          <m:t>𝑠</m:t>
                        </m:r>
                      </m:sub>
                    </m:sSub>
                  </m:oMath>
                </a14:m>
                <a:r>
                  <a:rPr lang="en-US" dirty="0"/>
                  <a:t>(State)+ ε</a:t>
                </a:r>
              </a:p>
              <a:p>
                <a:pPr algn="ctr"/>
                <a:endParaRPr lang="en-US" dirty="0"/>
              </a:p>
              <a:p>
                <a:pPr algn="ctr"/>
                <a:r>
                  <a:rPr lang="en-US" dirty="0"/>
                  <a:t>log(Share of Male Inventor) = </a:t>
                </a:r>
                <a:r>
                  <a:rPr lang="el-GR" dirty="0"/>
                  <a:t>α</a:t>
                </a:r>
                <a:r>
                  <a:rPr lang="en-US" dirty="0"/>
                  <a:t> +</a:t>
                </a:r>
                <a14:m>
                  <m:oMath xmlns:m="http://schemas.openxmlformats.org/officeDocument/2006/math">
                    <m:sSub>
                      <m:sSubPr>
                        <m:ctrlPr>
                          <a:rPr lang="en-US" i="1" smtClean="0">
                            <a:latin typeface="Cambria Math" panose="02040503050406030204" pitchFamily="18" charset="0"/>
                          </a:rPr>
                        </m:ctrlPr>
                      </m:sSubPr>
                      <m:e>
                        <m:r>
                          <m:rPr>
                            <m:nor/>
                          </m:rPr>
                          <a:rPr lang="el-GR" dirty="0" smtClean="0"/>
                          <m:t>β</m:t>
                        </m:r>
                      </m:e>
                      <m:sub>
                        <m:r>
                          <a:rPr lang="en-US" b="0" i="1" smtClean="0">
                            <a:latin typeface="Cambria Math" panose="02040503050406030204" pitchFamily="18" charset="0"/>
                          </a:rPr>
                          <m:t>1</m:t>
                        </m:r>
                      </m:sub>
                    </m:sSub>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oMath>
                </a14:m>
                <a:r>
                  <a:rPr lang="en-US" dirty="0"/>
                  <a:t>+……+ </a:t>
                </a:r>
                <a14:m>
                  <m:oMath xmlns:m="http://schemas.openxmlformats.org/officeDocument/2006/math">
                    <m:sSub>
                      <m:sSubPr>
                        <m:ctrlPr>
                          <a:rPr lang="en-US" i="1" smtClean="0">
                            <a:latin typeface="Cambria Math" panose="02040503050406030204" pitchFamily="18" charset="0"/>
                          </a:rPr>
                        </m:ctrlPr>
                      </m:sSubPr>
                      <m:e>
                        <m:r>
                          <m:rPr>
                            <m:nor/>
                          </m:rPr>
                          <a:rPr lang="el-GR" dirty="0" smtClean="0"/>
                          <m:t>β</m:t>
                        </m:r>
                      </m:e>
                      <m:sub>
                        <m:r>
                          <a:rPr lang="en-US" b="0" i="1" dirty="0" smtClean="0">
                            <a:latin typeface="Cambria Math" panose="02040503050406030204" pitchFamily="18" charset="0"/>
                          </a:rPr>
                          <m:t>𝑛</m:t>
                        </m:r>
                      </m:sub>
                    </m:sSub>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𝑛</m:t>
                        </m:r>
                      </m:sub>
                    </m:sSub>
                  </m:oMath>
                </a14:m>
                <a:r>
                  <a:rPr lang="en-US" dirty="0"/>
                  <a:t> + </a:t>
                </a:r>
                <a14:m>
                  <m:oMath xmlns:m="http://schemas.openxmlformats.org/officeDocument/2006/math">
                    <m:sSub>
                      <m:sSubPr>
                        <m:ctrlPr>
                          <a:rPr lang="en-US" i="1" smtClean="0">
                            <a:latin typeface="Cambria Math" panose="02040503050406030204" pitchFamily="18" charset="0"/>
                          </a:rPr>
                        </m:ctrlPr>
                      </m:sSubPr>
                      <m:e>
                        <m:r>
                          <m:rPr>
                            <m:nor/>
                          </m:rPr>
                          <a:rPr lang="el-GR" dirty="0" smtClean="0"/>
                          <m:t>β</m:t>
                        </m:r>
                      </m:e>
                      <m:sub>
                        <m:r>
                          <a:rPr lang="en-US" b="0" i="1" dirty="0" smtClean="0">
                            <a:latin typeface="Cambria Math" panose="02040503050406030204" pitchFamily="18" charset="0"/>
                          </a:rPr>
                          <m:t>𝑠</m:t>
                        </m:r>
                      </m:sub>
                    </m:sSub>
                  </m:oMath>
                </a14:m>
                <a:r>
                  <a:rPr lang="en-US" dirty="0"/>
                  <a:t>(State)+ ε</a:t>
                </a:r>
              </a:p>
              <a:p>
                <a:pPr algn="ctr"/>
                <a:endParaRPr lang="en-US" dirty="0"/>
              </a:p>
              <a:p>
                <a:pPr algn="ctr"/>
                <a:endParaRPr lang="en-US" dirty="0"/>
              </a:p>
              <a:p>
                <a:pPr algn="ctr"/>
                <a:r>
                  <a:rPr lang="en-US" sz="1400" dirty="0"/>
                  <a:t>Share of Inventor = Those that patent in the birthing cohort (Response)</a:t>
                </a:r>
              </a:p>
              <a:p>
                <a:pPr algn="ctr"/>
                <a:r>
                  <a:rPr lang="el-GR" sz="1400" dirty="0"/>
                  <a:t>α</a:t>
                </a:r>
                <a:r>
                  <a:rPr lang="en-US" sz="1400" dirty="0"/>
                  <a:t> = Constant Term</a:t>
                </a:r>
              </a:p>
              <a:p>
                <a:pPr algn="ctr"/>
                <a14:m>
                  <m:oMath xmlns:m="http://schemas.openxmlformats.org/officeDocument/2006/math">
                    <m:sSub>
                      <m:sSubPr>
                        <m:ctrlPr>
                          <a:rPr lang="en-US" sz="1400" i="1" smtClean="0">
                            <a:latin typeface="Cambria Math" panose="02040503050406030204" pitchFamily="18" charset="0"/>
                          </a:rPr>
                        </m:ctrlPr>
                      </m:sSubPr>
                      <m:e>
                        <m:r>
                          <m:rPr>
                            <m:nor/>
                          </m:rPr>
                          <a:rPr lang="el-GR" sz="1400" dirty="0" smtClean="0"/>
                          <m:t>β</m:t>
                        </m:r>
                      </m:e>
                      <m:sub>
                        <m:r>
                          <a:rPr lang="en-US" sz="1400" b="0" i="1" smtClean="0">
                            <a:latin typeface="Cambria Math" panose="02040503050406030204" pitchFamily="18" charset="0"/>
                          </a:rPr>
                          <m:t>1</m:t>
                        </m:r>
                      </m:sub>
                    </m:s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1</m:t>
                        </m:r>
                      </m:sub>
                    </m:sSub>
                  </m:oMath>
                </a14:m>
                <a:r>
                  <a:rPr lang="en-US" sz="1400" dirty="0"/>
                  <a:t>+……+ </a:t>
                </a:r>
                <a14:m>
                  <m:oMath xmlns:m="http://schemas.openxmlformats.org/officeDocument/2006/math">
                    <m:sSub>
                      <m:sSubPr>
                        <m:ctrlPr>
                          <a:rPr lang="en-US" sz="1400" i="1" smtClean="0">
                            <a:latin typeface="Cambria Math" panose="02040503050406030204" pitchFamily="18" charset="0"/>
                          </a:rPr>
                        </m:ctrlPr>
                      </m:sSubPr>
                      <m:e>
                        <m:r>
                          <m:rPr>
                            <m:nor/>
                          </m:rPr>
                          <a:rPr lang="el-GR" sz="1400" dirty="0" smtClean="0"/>
                          <m:t>β</m:t>
                        </m:r>
                      </m:e>
                      <m:sub>
                        <m:r>
                          <a:rPr lang="en-US" sz="1400" b="0" i="1" dirty="0" smtClean="0">
                            <a:latin typeface="Cambria Math" panose="02040503050406030204" pitchFamily="18" charset="0"/>
                          </a:rPr>
                          <m:t>𝑛</m:t>
                        </m:r>
                      </m:sub>
                    </m:sSub>
                    <m:r>
                      <a:rPr lang="en-US" sz="1400" b="0" i="1" smtClean="0">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𝑋</m:t>
                        </m:r>
                      </m:e>
                      <m:sub>
                        <m:r>
                          <a:rPr lang="en-US" sz="1400" b="0" i="1" smtClean="0">
                            <a:latin typeface="Cambria Math" panose="02040503050406030204" pitchFamily="18" charset="0"/>
                          </a:rPr>
                          <m:t>𝑛</m:t>
                        </m:r>
                      </m:sub>
                    </m:sSub>
                  </m:oMath>
                </a14:m>
                <a:r>
                  <a:rPr lang="en-US" sz="1400" dirty="0"/>
                  <a:t>= Each Neighborhood Effects (Covariate)</a:t>
                </a:r>
              </a:p>
              <a:p>
                <a:pPr algn="ctr"/>
                <a14:m>
                  <m:oMath xmlns:m="http://schemas.openxmlformats.org/officeDocument/2006/math">
                    <m:sSub>
                      <m:sSubPr>
                        <m:ctrlPr>
                          <a:rPr lang="en-US" sz="1400" i="1" smtClean="0">
                            <a:latin typeface="Cambria Math" panose="02040503050406030204" pitchFamily="18" charset="0"/>
                          </a:rPr>
                        </m:ctrlPr>
                      </m:sSubPr>
                      <m:e>
                        <m:r>
                          <m:rPr>
                            <m:nor/>
                          </m:rPr>
                          <a:rPr lang="el-GR" sz="1400" dirty="0" smtClean="0"/>
                          <m:t>β</m:t>
                        </m:r>
                      </m:e>
                      <m:sub>
                        <m:r>
                          <a:rPr lang="en-US" sz="1400" b="0" i="1" dirty="0" smtClean="0">
                            <a:latin typeface="Cambria Math" panose="02040503050406030204" pitchFamily="18" charset="0"/>
                          </a:rPr>
                          <m:t>𝑠</m:t>
                        </m:r>
                      </m:sub>
                    </m:sSub>
                  </m:oMath>
                </a14:m>
                <a:r>
                  <a:rPr lang="en-US" sz="1400" dirty="0"/>
                  <a:t>(State) = Categorical State for control</a:t>
                </a:r>
              </a:p>
              <a:p>
                <a:pPr algn="ctr"/>
                <a:r>
                  <a:rPr lang="en-US" sz="1400" dirty="0"/>
                  <a:t>ε = error term</a:t>
                </a:r>
              </a:p>
              <a:p>
                <a:endParaRPr lang="en-US" dirty="0"/>
              </a:p>
              <a:p>
                <a:endParaRPr lang="en-US" dirty="0"/>
              </a:p>
              <a:p>
                <a:r>
                  <a:rPr lang="en-US" sz="1400" i="1" dirty="0"/>
                  <a:t>Question: How come you did not use a Fixed Effects Model or other Time Series Model? </a:t>
                </a:r>
              </a:p>
              <a:p>
                <a:endParaRPr lang="en-US" sz="1400" i="1" dirty="0"/>
              </a:p>
              <a:p>
                <a:r>
                  <a:rPr lang="en-US" sz="1400" i="1" dirty="0"/>
                  <a:t>Answer: I only have aggregated </a:t>
                </a:r>
                <a:r>
                  <a:rPr lang="en-US" sz="1400" b="1" i="1" dirty="0"/>
                  <a:t>outcomes</a:t>
                </a:r>
                <a:r>
                  <a:rPr lang="en-US" sz="1400" i="1" dirty="0"/>
                  <a:t> of the cohort as a response and general non-time series neighborhood effects.  </a:t>
                </a:r>
                <a:endParaRPr lang="en-US" sz="1400" dirty="0"/>
              </a:p>
            </p:txBody>
          </p:sp>
        </mc:Choice>
        <mc:Fallback xmlns="">
          <p:sp>
            <p:nvSpPr>
              <p:cNvPr id="4" name="TextBox 3">
                <a:extLst>
                  <a:ext uri="{FF2B5EF4-FFF2-40B4-BE49-F238E27FC236}">
                    <a16:creationId xmlns:a16="http://schemas.microsoft.com/office/drawing/2014/main" id="{C4F45275-D6D1-47E2-B65F-3F5231D03DF0}"/>
                  </a:ext>
                </a:extLst>
              </p:cNvPr>
              <p:cNvSpPr txBox="1">
                <a:spLocks noRot="1" noChangeAspect="1" noMove="1" noResize="1" noEditPoints="1" noAdjustHandles="1" noChangeArrowheads="1" noChangeShapeType="1" noTextEdit="1"/>
              </p:cNvSpPr>
              <p:nvPr/>
            </p:nvSpPr>
            <p:spPr>
              <a:xfrm>
                <a:off x="780176" y="1644134"/>
                <a:ext cx="10058400" cy="4308872"/>
              </a:xfrm>
              <a:prstGeom prst="rect">
                <a:avLst/>
              </a:prstGeom>
              <a:blipFill>
                <a:blip r:embed="rId2"/>
                <a:stretch>
                  <a:fillRect l="-182" t="-990" b="-283"/>
                </a:stretch>
              </a:blipFill>
            </p:spPr>
            <p:txBody>
              <a:bodyPr/>
              <a:lstStyle/>
              <a:p>
                <a:r>
                  <a:rPr lang="en-US">
                    <a:noFill/>
                  </a:rPr>
                  <a:t> </a:t>
                </a:r>
              </a:p>
            </p:txBody>
          </p:sp>
        </mc:Fallback>
      </mc:AlternateContent>
    </p:spTree>
    <p:extLst>
      <p:ext uri="{BB962C8B-B14F-4D97-AF65-F5344CB8AC3E}">
        <p14:creationId xmlns:p14="http://schemas.microsoft.com/office/powerpoint/2010/main" val="1295239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3" name="Rectangle 9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0F161291-765C-4033-9E84-52C51C6A5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7F69638-8A6F-45AB-B9EC-9D8C8FC37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7C59BDFC-5248-4D95-8FF7-BE08E0643C30}"/>
              </a:ext>
            </a:extLst>
          </p:cNvPr>
          <p:cNvGraphicFramePr>
            <a:graphicFrameLocks noGrp="1"/>
          </p:cNvGraphicFramePr>
          <p:nvPr>
            <p:extLst>
              <p:ext uri="{D42A27DB-BD31-4B8C-83A1-F6EECF244321}">
                <p14:modId xmlns:p14="http://schemas.microsoft.com/office/powerpoint/2010/main" val="4055337356"/>
              </p:ext>
            </p:extLst>
          </p:nvPr>
        </p:nvGraphicFramePr>
        <p:xfrm>
          <a:off x="652019" y="643467"/>
          <a:ext cx="10887964" cy="5005902"/>
        </p:xfrm>
        <a:graphic>
          <a:graphicData uri="http://schemas.openxmlformats.org/drawingml/2006/table">
            <a:tbl>
              <a:tblPr firstRow="1" bandRow="1">
                <a:noFill/>
                <a:tableStyleId>{5C22544A-7EE6-4342-B048-85BDC9FD1C3A}</a:tableStyleId>
              </a:tblPr>
              <a:tblGrid>
                <a:gridCol w="3533305">
                  <a:extLst>
                    <a:ext uri="{9D8B030D-6E8A-4147-A177-3AD203B41FA5}">
                      <a16:colId xmlns:a16="http://schemas.microsoft.com/office/drawing/2014/main" val="3346459578"/>
                    </a:ext>
                  </a:extLst>
                </a:gridCol>
                <a:gridCol w="2124988">
                  <a:extLst>
                    <a:ext uri="{9D8B030D-6E8A-4147-A177-3AD203B41FA5}">
                      <a16:colId xmlns:a16="http://schemas.microsoft.com/office/drawing/2014/main" val="60472020"/>
                    </a:ext>
                  </a:extLst>
                </a:gridCol>
                <a:gridCol w="2746747">
                  <a:extLst>
                    <a:ext uri="{9D8B030D-6E8A-4147-A177-3AD203B41FA5}">
                      <a16:colId xmlns:a16="http://schemas.microsoft.com/office/drawing/2014/main" val="3672897816"/>
                    </a:ext>
                  </a:extLst>
                </a:gridCol>
                <a:gridCol w="2482924">
                  <a:extLst>
                    <a:ext uri="{9D8B030D-6E8A-4147-A177-3AD203B41FA5}">
                      <a16:colId xmlns:a16="http://schemas.microsoft.com/office/drawing/2014/main" val="3869470157"/>
                    </a:ext>
                  </a:extLst>
                </a:gridCol>
              </a:tblGrid>
              <a:tr h="364188">
                <a:tc>
                  <a:txBody>
                    <a:bodyPr/>
                    <a:lstStyle/>
                    <a:p>
                      <a:pPr algn="l" fontAlgn="ctr"/>
                      <a:r>
                        <a:rPr lang="en-US" sz="1300" b="0" u="none" strike="noStrike" cap="all" spc="150" dirty="0">
                          <a:solidFill>
                            <a:schemeClr val="lt1"/>
                          </a:solidFill>
                          <a:effectLst/>
                        </a:rPr>
                        <a:t> </a:t>
                      </a:r>
                      <a:endParaRPr lang="en-US" sz="1300" b="0" i="0" u="none" strike="noStrike" cap="all" spc="150" dirty="0">
                        <a:solidFill>
                          <a:schemeClr val="lt1"/>
                        </a:solidFill>
                        <a:effectLst/>
                        <a:latin typeface="Arial" panose="020B0604020202020204" pitchFamily="34" charset="0"/>
                      </a:endParaRPr>
                    </a:p>
                  </a:txBody>
                  <a:tcPr marL="67432" marR="67432" marT="67432" marB="67432" anchor="ctr">
                    <a:lnL w="12700" cmpd="sng">
                      <a:noFill/>
                    </a:lnL>
                    <a:lnR w="12700" cmpd="sng">
                      <a:noFill/>
                    </a:lnR>
                    <a:lnT w="12700" cmpd="sng">
                      <a:noFill/>
                    </a:lnT>
                    <a:lnB w="38100" cmpd="sng">
                      <a:noFill/>
                    </a:lnB>
                    <a:solidFill>
                      <a:srgbClr val="505356"/>
                    </a:solidFill>
                  </a:tcPr>
                </a:tc>
                <a:tc>
                  <a:txBody>
                    <a:bodyPr/>
                    <a:lstStyle/>
                    <a:p>
                      <a:pPr algn="ctr" rtl="0" fontAlgn="ctr"/>
                      <a:r>
                        <a:rPr lang="en-US" sz="1300" b="0" u="none" strike="noStrike" cap="all" spc="150">
                          <a:solidFill>
                            <a:schemeClr val="lt1"/>
                          </a:solidFill>
                          <a:effectLst/>
                        </a:rPr>
                        <a:t>Inventor</a:t>
                      </a:r>
                      <a:endParaRPr lang="en-US" sz="1300" b="0" i="0" u="none" strike="noStrike" cap="all" spc="150">
                        <a:solidFill>
                          <a:schemeClr val="lt1"/>
                        </a:solidFill>
                        <a:effectLst/>
                        <a:latin typeface="Franklin Gothic Book" panose="020B0503020102020204" pitchFamily="34" charset="0"/>
                      </a:endParaRPr>
                    </a:p>
                  </a:txBody>
                  <a:tcPr marL="67432" marR="67432" marT="67432" marB="67432" anchor="ctr">
                    <a:lnL w="12700" cmpd="sng">
                      <a:noFill/>
                    </a:lnL>
                    <a:lnR w="12700" cmpd="sng">
                      <a:noFill/>
                    </a:lnR>
                    <a:lnT w="12700" cmpd="sng">
                      <a:noFill/>
                    </a:lnT>
                    <a:lnB w="38100" cmpd="sng">
                      <a:noFill/>
                    </a:lnB>
                    <a:solidFill>
                      <a:srgbClr val="505356"/>
                    </a:solidFill>
                  </a:tcPr>
                </a:tc>
                <a:tc>
                  <a:txBody>
                    <a:bodyPr/>
                    <a:lstStyle/>
                    <a:p>
                      <a:pPr algn="ctr" rtl="0" fontAlgn="ctr"/>
                      <a:r>
                        <a:rPr lang="en-US" sz="1300" b="0" u="none" strike="noStrike" cap="all" spc="150">
                          <a:solidFill>
                            <a:schemeClr val="lt1"/>
                          </a:solidFill>
                          <a:effectLst/>
                        </a:rPr>
                        <a:t>Inventor Female</a:t>
                      </a:r>
                      <a:endParaRPr lang="en-US" sz="1300" b="0" i="0" u="none" strike="noStrike" cap="all" spc="150">
                        <a:solidFill>
                          <a:schemeClr val="lt1"/>
                        </a:solidFill>
                        <a:effectLst/>
                        <a:latin typeface="Franklin Gothic Book" panose="020B0503020102020204" pitchFamily="34" charset="0"/>
                      </a:endParaRPr>
                    </a:p>
                  </a:txBody>
                  <a:tcPr marL="67432" marR="67432" marT="67432" marB="67432" anchor="ctr">
                    <a:lnL w="12700" cmpd="sng">
                      <a:noFill/>
                    </a:lnL>
                    <a:lnR w="12700" cmpd="sng">
                      <a:noFill/>
                    </a:lnR>
                    <a:lnT w="12700" cmpd="sng">
                      <a:noFill/>
                    </a:lnT>
                    <a:lnB w="38100" cmpd="sng">
                      <a:noFill/>
                    </a:lnB>
                    <a:solidFill>
                      <a:srgbClr val="505356"/>
                    </a:solidFill>
                  </a:tcPr>
                </a:tc>
                <a:tc>
                  <a:txBody>
                    <a:bodyPr/>
                    <a:lstStyle/>
                    <a:p>
                      <a:pPr algn="ctr" rtl="0" fontAlgn="ctr"/>
                      <a:r>
                        <a:rPr lang="en-US" sz="1300" b="0" u="none" strike="noStrike" cap="all" spc="150">
                          <a:solidFill>
                            <a:schemeClr val="lt1"/>
                          </a:solidFill>
                          <a:effectLst/>
                        </a:rPr>
                        <a:t>Inventor Male</a:t>
                      </a:r>
                      <a:endParaRPr lang="en-US" sz="1300" b="0" i="0" u="none" strike="noStrike" cap="all" spc="150">
                        <a:solidFill>
                          <a:schemeClr val="lt1"/>
                        </a:solidFill>
                        <a:effectLst/>
                        <a:latin typeface="Franklin Gothic Book" panose="020B0503020102020204" pitchFamily="34" charset="0"/>
                      </a:endParaRPr>
                    </a:p>
                  </a:txBody>
                  <a:tcPr marL="67432" marR="67432" marT="67432" marB="67432" anchor="ctr">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1414629263"/>
                  </a:ext>
                </a:extLst>
              </a:tr>
              <a:tr h="331551">
                <a:tc>
                  <a:txBody>
                    <a:bodyPr/>
                    <a:lstStyle/>
                    <a:p>
                      <a:pPr algn="l" rtl="0" fontAlgn="ctr"/>
                      <a:r>
                        <a:rPr lang="en-US" sz="1100" u="none" strike="noStrike" cap="none" spc="0" dirty="0">
                          <a:solidFill>
                            <a:schemeClr val="tx1"/>
                          </a:solidFill>
                          <a:effectLst/>
                        </a:rPr>
                        <a:t>Labor Force Participation Rate </a:t>
                      </a:r>
                      <a:endParaRPr lang="en-US" sz="1100" b="0" i="0" u="none" strike="noStrike" cap="none" spc="0" dirty="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dirty="0">
                          <a:solidFill>
                            <a:schemeClr val="tx1"/>
                          </a:solidFill>
                          <a:effectLst/>
                        </a:rPr>
                        <a:t>0.187</a:t>
                      </a:r>
                      <a:endParaRPr lang="en-US" sz="1100" b="0" i="0" u="none" strike="noStrike" cap="none" spc="0" dirty="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-2.099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dirty="0">
                          <a:solidFill>
                            <a:schemeClr val="tx1"/>
                          </a:solidFill>
                          <a:effectLst/>
                        </a:rPr>
                        <a:t>0.245</a:t>
                      </a:r>
                      <a:endParaRPr lang="en-US" sz="1100" b="0" i="0" u="none" strike="noStrike" cap="none" spc="0" dirty="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089988796"/>
                  </a:ext>
                </a:extLst>
              </a:tr>
              <a:tr h="331551">
                <a:tc>
                  <a:txBody>
                    <a:bodyPr/>
                    <a:lstStyle/>
                    <a:p>
                      <a:pPr algn="l" rtl="0" fontAlgn="ctr"/>
                      <a:r>
                        <a:rPr lang="en-US" sz="1100" u="none" strike="noStrike" cap="none" spc="0">
                          <a:solidFill>
                            <a:schemeClr val="tx1"/>
                          </a:solidFill>
                          <a:effectLst/>
                        </a:rPr>
                        <a:t>Family with Single Mom</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-6.130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-4.930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-6.670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374371977"/>
                  </a:ext>
                </a:extLst>
              </a:tr>
              <a:tr h="331551">
                <a:tc>
                  <a:txBody>
                    <a:bodyPr/>
                    <a:lstStyle/>
                    <a:p>
                      <a:pPr algn="l" rtl="0" fontAlgn="ctr"/>
                      <a:r>
                        <a:rPr lang="en-US" sz="1100" u="none" strike="noStrike" cap="none" spc="0">
                          <a:solidFill>
                            <a:schemeClr val="tx1"/>
                          </a:solidFill>
                          <a:effectLst/>
                        </a:rPr>
                        <a:t>Tuition Adjusted</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0.003</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0.004</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0.003</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3473774260"/>
                  </a:ext>
                </a:extLst>
              </a:tr>
              <a:tr h="331551">
                <a:tc>
                  <a:txBody>
                    <a:bodyPr/>
                    <a:lstStyle/>
                    <a:p>
                      <a:pPr algn="l" rtl="0" fontAlgn="ctr"/>
                      <a:r>
                        <a:rPr lang="en-US" sz="1100" u="none" strike="noStrike" cap="none" spc="0">
                          <a:solidFill>
                            <a:schemeClr val="tx1"/>
                          </a:solidFill>
                          <a:effectLst/>
                        </a:rPr>
                        <a:t>Marriage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-6.501*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-6.549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-6.670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727379577"/>
                  </a:ext>
                </a:extLst>
              </a:tr>
              <a:tr h="331551">
                <a:tc>
                  <a:txBody>
                    <a:bodyPr/>
                    <a:lstStyle/>
                    <a:p>
                      <a:pPr algn="l" rtl="0" fontAlgn="ctr"/>
                      <a:r>
                        <a:rPr lang="en-US" sz="1100" u="none" strike="noStrike" cap="none" spc="0">
                          <a:solidFill>
                            <a:schemeClr val="tx1"/>
                          </a:solidFill>
                          <a:effectLst/>
                        </a:rPr>
                        <a:t>Top 1 Percent Income Share Squared</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-1.188E-04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-2.87E-04</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-8.70E-05</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977459956"/>
                  </a:ext>
                </a:extLst>
              </a:tr>
              <a:tr h="331551">
                <a:tc>
                  <a:txBody>
                    <a:bodyPr/>
                    <a:lstStyle/>
                    <a:p>
                      <a:pPr algn="l" rtl="0" fontAlgn="ctr"/>
                      <a:r>
                        <a:rPr lang="en-US" sz="1100" u="none" strike="noStrike" cap="none" spc="0">
                          <a:solidFill>
                            <a:schemeClr val="tx1"/>
                          </a:solidFill>
                          <a:effectLst/>
                        </a:rPr>
                        <a:t>Gini of Bottom 99%</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-1.152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-4.161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-0.69</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96195832"/>
                  </a:ext>
                </a:extLst>
              </a:tr>
              <a:tr h="331551">
                <a:tc>
                  <a:txBody>
                    <a:bodyPr/>
                    <a:lstStyle/>
                    <a:p>
                      <a:pPr algn="l" rtl="0" fontAlgn="ctr"/>
                      <a:r>
                        <a:rPr lang="en-US" sz="1100" u="none" strike="noStrike" cap="none" spc="0">
                          <a:solidFill>
                            <a:schemeClr val="tx1"/>
                          </a:solidFill>
                          <a:effectLst/>
                        </a:rPr>
                        <a:t>Fraction Middle Class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1.037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-1.450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0.851</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79565486"/>
                  </a:ext>
                </a:extLst>
              </a:tr>
              <a:tr h="331551">
                <a:tc>
                  <a:txBody>
                    <a:bodyPr/>
                    <a:lstStyle/>
                    <a:p>
                      <a:pPr algn="l" rtl="0" fontAlgn="ctr"/>
                      <a:r>
                        <a:rPr lang="en-US" sz="1100" u="none" strike="noStrike" cap="none" spc="0">
                          <a:solidFill>
                            <a:schemeClr val="tx1"/>
                          </a:solidFill>
                          <a:effectLst/>
                        </a:rPr>
                        <a:t>Household Income per Capita Adjusted</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0.054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0.035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0.050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94161326"/>
                  </a:ext>
                </a:extLst>
              </a:tr>
              <a:tr h="331551">
                <a:tc>
                  <a:txBody>
                    <a:bodyPr/>
                    <a:lstStyle/>
                    <a:p>
                      <a:pPr algn="l" rtl="0" fontAlgn="ctr"/>
                      <a:r>
                        <a:rPr lang="en-US" sz="1100" u="none" strike="noStrike" cap="none" spc="0">
                          <a:solidFill>
                            <a:schemeClr val="tx1"/>
                          </a:solidFill>
                          <a:effectLst/>
                        </a:rPr>
                        <a:t>Social Capital Index</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0.086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0.113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0.123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2021302940"/>
                  </a:ext>
                </a:extLst>
              </a:tr>
              <a:tr h="331551">
                <a:tc>
                  <a:txBody>
                    <a:bodyPr/>
                    <a:lstStyle/>
                    <a:p>
                      <a:pPr algn="l" rtl="0" fontAlgn="ctr"/>
                      <a:r>
                        <a:rPr lang="en-US" sz="1100" u="none" strike="noStrike" cap="none" spc="0">
                          <a:solidFill>
                            <a:schemeClr val="tx1"/>
                          </a:solidFill>
                          <a:effectLst/>
                        </a:rPr>
                        <a:t>State</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0.005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0.002</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0.005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967655597"/>
                  </a:ext>
                </a:extLst>
              </a:tr>
              <a:tr h="331551">
                <a:tc>
                  <a:txBody>
                    <a:bodyPr/>
                    <a:lstStyle/>
                    <a:p>
                      <a:pPr algn="l" rtl="0" fontAlgn="ctr"/>
                      <a:r>
                        <a:rPr lang="en-US" sz="1100" u="none" strike="noStrike" cap="none" spc="0">
                          <a:solidFill>
                            <a:schemeClr val="tx1"/>
                          </a:solidFill>
                          <a:effectLst/>
                        </a:rPr>
                        <a:t>Constant</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-3.850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-0.514</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-3.084 * ** ***</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1407449336"/>
                  </a:ext>
                </a:extLst>
              </a:tr>
              <a:tr h="331551">
                <a:tc>
                  <a:txBody>
                    <a:bodyPr/>
                    <a:lstStyle/>
                    <a:p>
                      <a:pPr algn="l" rtl="0" fontAlgn="ctr"/>
                      <a:r>
                        <a:rPr lang="en-US" sz="1100" u="none" strike="noStrike" cap="none" spc="0">
                          <a:solidFill>
                            <a:schemeClr val="tx1"/>
                          </a:solidFill>
                          <a:effectLst/>
                        </a:rPr>
                        <a:t>F Stat</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93.93</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30.35</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93.33</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67001590"/>
                  </a:ext>
                </a:extLst>
              </a:tr>
              <a:tr h="331551">
                <a:tc>
                  <a:txBody>
                    <a:bodyPr/>
                    <a:lstStyle/>
                    <a:p>
                      <a:pPr algn="l" rtl="0" fontAlgn="ctr"/>
                      <a:r>
                        <a:rPr lang="en-US" sz="1100" u="none" strike="noStrike" cap="none" spc="0" dirty="0">
                          <a:solidFill>
                            <a:schemeClr val="tx1"/>
                          </a:solidFill>
                          <a:effectLst/>
                        </a:rPr>
                        <a:t>R Squared</a:t>
                      </a:r>
                      <a:endParaRPr lang="en-US" sz="1100" b="0" i="0" u="none" strike="noStrike" cap="none" spc="0" dirty="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0.603</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0.374</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algn="ctr" rtl="0" fontAlgn="ctr"/>
                      <a:r>
                        <a:rPr lang="en-US" sz="1100" u="none" strike="noStrike" cap="none" spc="0">
                          <a:solidFill>
                            <a:schemeClr val="tx1"/>
                          </a:solidFill>
                          <a:effectLst/>
                        </a:rPr>
                        <a:t>0.605</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38491186"/>
                  </a:ext>
                </a:extLst>
              </a:tr>
              <a:tr h="331551">
                <a:tc>
                  <a:txBody>
                    <a:bodyPr/>
                    <a:lstStyle/>
                    <a:p>
                      <a:pPr algn="l" rtl="0" fontAlgn="ctr"/>
                      <a:r>
                        <a:rPr lang="en-US" sz="1100" u="none" strike="noStrike" cap="none" spc="0">
                          <a:solidFill>
                            <a:schemeClr val="tx1"/>
                          </a:solidFill>
                          <a:effectLst/>
                        </a:rPr>
                        <a:t>Root MSE</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dirty="0">
                          <a:solidFill>
                            <a:schemeClr val="tx1"/>
                          </a:solidFill>
                          <a:effectLst/>
                        </a:rPr>
                        <a:t>0.44798</a:t>
                      </a:r>
                      <a:endParaRPr lang="en-US" sz="1100" b="0" i="0" u="none" strike="noStrike" cap="none" spc="0" dirty="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a:solidFill>
                            <a:schemeClr val="tx1"/>
                          </a:solidFill>
                          <a:effectLst/>
                        </a:rPr>
                        <a:t>0.5251</a:t>
                      </a:r>
                      <a:endParaRPr lang="en-US" sz="1100" b="0" i="0" u="none" strike="noStrike" cap="none" spc="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tc>
                  <a:txBody>
                    <a:bodyPr/>
                    <a:lstStyle/>
                    <a:p>
                      <a:pPr algn="ctr" rtl="0" fontAlgn="ctr"/>
                      <a:r>
                        <a:rPr lang="en-US" sz="1100" u="none" strike="noStrike" cap="none" spc="0" dirty="0">
                          <a:solidFill>
                            <a:schemeClr val="tx1"/>
                          </a:solidFill>
                          <a:effectLst/>
                        </a:rPr>
                        <a:t>0.44983</a:t>
                      </a:r>
                      <a:endParaRPr lang="en-US" sz="1100" b="0" i="0" u="none" strike="noStrike" cap="none" spc="0" dirty="0">
                        <a:solidFill>
                          <a:schemeClr val="tx1"/>
                        </a:solidFill>
                        <a:effectLst/>
                        <a:latin typeface="Franklin Gothic Book" panose="020B0503020102020204" pitchFamily="34" charset="0"/>
                      </a:endParaRPr>
                    </a:p>
                  </a:txBody>
                  <a:tcPr marL="67432" marR="67432" marT="67432" marB="67432" anchor="ctr">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49324034"/>
                  </a:ext>
                </a:extLst>
              </a:tr>
            </a:tbl>
          </a:graphicData>
        </a:graphic>
      </p:graphicFrame>
      <p:sp>
        <p:nvSpPr>
          <p:cNvPr id="9" name="TextBox 8">
            <a:extLst>
              <a:ext uri="{FF2B5EF4-FFF2-40B4-BE49-F238E27FC236}">
                <a16:creationId xmlns:a16="http://schemas.microsoft.com/office/drawing/2014/main" id="{4495CB71-3C31-434D-B818-E34DF2705319}"/>
              </a:ext>
            </a:extLst>
          </p:cNvPr>
          <p:cNvSpPr txBox="1"/>
          <p:nvPr/>
        </p:nvSpPr>
        <p:spPr>
          <a:xfrm>
            <a:off x="1464906" y="5980920"/>
            <a:ext cx="6279502" cy="276999"/>
          </a:xfrm>
          <a:prstGeom prst="rect">
            <a:avLst/>
          </a:prstGeom>
          <a:noFill/>
        </p:spPr>
        <p:txBody>
          <a:bodyPr wrap="square" rtlCol="0">
            <a:spAutoFit/>
          </a:bodyPr>
          <a:lstStyle/>
          <a:p>
            <a:pPr defTabSz="457200">
              <a:spcBef>
                <a:spcPct val="0"/>
              </a:spcBef>
              <a:spcAft>
                <a:spcPts val="600"/>
              </a:spcAft>
            </a:pPr>
            <a:r>
              <a:rPr lang="en-US" sz="1200" cap="all" dirty="0">
                <a:solidFill>
                  <a:schemeClr val="tx1">
                    <a:lumMod val="75000"/>
                    <a:lumOff val="25000"/>
                  </a:schemeClr>
                </a:solidFill>
              </a:rPr>
              <a:t>* 5% **10% ***15%</a:t>
            </a:r>
          </a:p>
        </p:txBody>
      </p:sp>
    </p:spTree>
    <p:extLst>
      <p:ext uri="{BB962C8B-B14F-4D97-AF65-F5344CB8AC3E}">
        <p14:creationId xmlns:p14="http://schemas.microsoft.com/office/powerpoint/2010/main" val="3227876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29FF7-F640-47CB-BAF9-1191332042D3}"/>
              </a:ext>
            </a:extLst>
          </p:cNvPr>
          <p:cNvSpPr>
            <a:spLocks noGrp="1"/>
          </p:cNvSpPr>
          <p:nvPr>
            <p:ph type="title"/>
          </p:nvPr>
        </p:nvSpPr>
        <p:spPr>
          <a:xfrm>
            <a:off x="581192" y="702156"/>
            <a:ext cx="11029616" cy="632111"/>
          </a:xfrm>
        </p:spPr>
        <p:txBody>
          <a:bodyPr/>
          <a:lstStyle/>
          <a:p>
            <a:r>
              <a:rPr lang="en-US" dirty="0"/>
              <a:t>Correlations: Income Growth in CZ (GDP Growth?)</a:t>
            </a:r>
          </a:p>
        </p:txBody>
      </p:sp>
      <p:graphicFrame>
        <p:nvGraphicFramePr>
          <p:cNvPr id="4" name="Table 4">
            <a:extLst>
              <a:ext uri="{FF2B5EF4-FFF2-40B4-BE49-F238E27FC236}">
                <a16:creationId xmlns:a16="http://schemas.microsoft.com/office/drawing/2014/main" id="{AA390B6F-E33C-4036-8CE2-10B632D4919D}"/>
              </a:ext>
            </a:extLst>
          </p:cNvPr>
          <p:cNvGraphicFramePr>
            <a:graphicFrameLocks noGrp="1"/>
          </p:cNvGraphicFramePr>
          <p:nvPr>
            <p:extLst>
              <p:ext uri="{D42A27DB-BD31-4B8C-83A1-F6EECF244321}">
                <p14:modId xmlns:p14="http://schemas.microsoft.com/office/powerpoint/2010/main" val="674643672"/>
              </p:ext>
            </p:extLst>
          </p:nvPr>
        </p:nvGraphicFramePr>
        <p:xfrm>
          <a:off x="3632433" y="2106195"/>
          <a:ext cx="3897371" cy="1752600"/>
        </p:xfrm>
        <a:graphic>
          <a:graphicData uri="http://schemas.openxmlformats.org/drawingml/2006/table">
            <a:tbl>
              <a:tblPr firstRow="1" bandRow="1">
                <a:tableStyleId>{5C22544A-7EE6-4342-B048-85BDC9FD1C3A}</a:tableStyleId>
              </a:tblPr>
              <a:tblGrid>
                <a:gridCol w="1195122">
                  <a:extLst>
                    <a:ext uri="{9D8B030D-6E8A-4147-A177-3AD203B41FA5}">
                      <a16:colId xmlns:a16="http://schemas.microsoft.com/office/drawing/2014/main" val="2782040345"/>
                    </a:ext>
                  </a:extLst>
                </a:gridCol>
                <a:gridCol w="2702249">
                  <a:extLst>
                    <a:ext uri="{9D8B030D-6E8A-4147-A177-3AD203B41FA5}">
                      <a16:colId xmlns:a16="http://schemas.microsoft.com/office/drawing/2014/main" val="3059495804"/>
                    </a:ext>
                  </a:extLst>
                </a:gridCol>
              </a:tblGrid>
              <a:tr h="0">
                <a:tc>
                  <a:txBody>
                    <a:bodyPr/>
                    <a:lstStyle/>
                    <a:p>
                      <a:r>
                        <a:rPr lang="en-US" dirty="0"/>
                        <a:t>Inventor</a:t>
                      </a:r>
                    </a:p>
                  </a:txBody>
                  <a:tcPr/>
                </a:tc>
                <a:tc>
                  <a:txBody>
                    <a:bodyPr/>
                    <a:lstStyle/>
                    <a:p>
                      <a:r>
                        <a:rPr lang="en-US" dirty="0"/>
                        <a:t>Correlation Income Growth per Capita</a:t>
                      </a:r>
                    </a:p>
                  </a:txBody>
                  <a:tcPr/>
                </a:tc>
                <a:extLst>
                  <a:ext uri="{0D108BD9-81ED-4DB2-BD59-A6C34878D82A}">
                    <a16:rowId xmlns:a16="http://schemas.microsoft.com/office/drawing/2014/main" val="3675390454"/>
                  </a:ext>
                </a:extLst>
              </a:tr>
              <a:tr h="370840">
                <a:tc>
                  <a:txBody>
                    <a:bodyPr/>
                    <a:lstStyle/>
                    <a:p>
                      <a:r>
                        <a:rPr lang="en-US" dirty="0"/>
                        <a:t>Total</a:t>
                      </a:r>
                    </a:p>
                  </a:txBody>
                  <a:tcPr/>
                </a:tc>
                <a:tc>
                  <a:txBody>
                    <a:bodyPr/>
                    <a:lstStyle/>
                    <a:p>
                      <a:r>
                        <a:rPr lang="en-US" dirty="0"/>
                        <a:t> 0.1675</a:t>
                      </a:r>
                    </a:p>
                  </a:txBody>
                  <a:tcPr/>
                </a:tc>
                <a:extLst>
                  <a:ext uri="{0D108BD9-81ED-4DB2-BD59-A6C34878D82A}">
                    <a16:rowId xmlns:a16="http://schemas.microsoft.com/office/drawing/2014/main" val="3180734178"/>
                  </a:ext>
                </a:extLst>
              </a:tr>
              <a:tr h="370840">
                <a:tc>
                  <a:txBody>
                    <a:bodyPr/>
                    <a:lstStyle/>
                    <a:p>
                      <a:r>
                        <a:rPr lang="en-US" dirty="0"/>
                        <a:t>Male</a:t>
                      </a:r>
                    </a:p>
                  </a:txBody>
                  <a:tcPr/>
                </a:tc>
                <a:tc>
                  <a:txBody>
                    <a:bodyPr/>
                    <a:lstStyle/>
                    <a:p>
                      <a:r>
                        <a:rPr lang="en-US" dirty="0"/>
                        <a:t> 0.1723</a:t>
                      </a:r>
                    </a:p>
                  </a:txBody>
                  <a:tcPr/>
                </a:tc>
                <a:extLst>
                  <a:ext uri="{0D108BD9-81ED-4DB2-BD59-A6C34878D82A}">
                    <a16:rowId xmlns:a16="http://schemas.microsoft.com/office/drawing/2014/main" val="1608541981"/>
                  </a:ext>
                </a:extLst>
              </a:tr>
              <a:tr h="370840">
                <a:tc>
                  <a:txBody>
                    <a:bodyPr/>
                    <a:lstStyle/>
                    <a:p>
                      <a:r>
                        <a:rPr lang="en-US" dirty="0"/>
                        <a:t>Female</a:t>
                      </a:r>
                    </a:p>
                  </a:txBody>
                  <a:tcPr/>
                </a:tc>
                <a:tc>
                  <a:txBody>
                    <a:bodyPr/>
                    <a:lstStyle/>
                    <a:p>
                      <a:r>
                        <a:rPr lang="en-US" dirty="0"/>
                        <a:t> 0.0713</a:t>
                      </a:r>
                    </a:p>
                  </a:txBody>
                  <a:tcPr/>
                </a:tc>
                <a:extLst>
                  <a:ext uri="{0D108BD9-81ED-4DB2-BD59-A6C34878D82A}">
                    <a16:rowId xmlns:a16="http://schemas.microsoft.com/office/drawing/2014/main" val="3996029012"/>
                  </a:ext>
                </a:extLst>
              </a:tr>
            </a:tbl>
          </a:graphicData>
        </a:graphic>
      </p:graphicFrame>
      <p:sp>
        <p:nvSpPr>
          <p:cNvPr id="7" name="TextBox 6">
            <a:extLst>
              <a:ext uri="{FF2B5EF4-FFF2-40B4-BE49-F238E27FC236}">
                <a16:creationId xmlns:a16="http://schemas.microsoft.com/office/drawing/2014/main" id="{ECE89CC9-A8F8-4055-9327-4EE1ADA2C10F}"/>
              </a:ext>
            </a:extLst>
          </p:cNvPr>
          <p:cNvSpPr txBox="1"/>
          <p:nvPr/>
        </p:nvSpPr>
        <p:spPr>
          <a:xfrm>
            <a:off x="1150690" y="4144161"/>
            <a:ext cx="98906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Female Inventors have a weak but positive correlation with income growth in the CZ</a:t>
            </a:r>
          </a:p>
          <a:p>
            <a:pPr marL="742950" lvl="1" indent="-285750">
              <a:buFont typeface="Arial" panose="020B0604020202020204" pitchFamily="34" charset="0"/>
              <a:buChar char="•"/>
            </a:pPr>
            <a:r>
              <a:rPr lang="en-US" dirty="0"/>
              <a:t>They receive lower salaries and are generally not inventors in highly commercialized patenting fields</a:t>
            </a:r>
          </a:p>
          <a:p>
            <a:pPr marL="742950" lvl="1" indent="-285750">
              <a:buFont typeface="Arial" panose="020B0604020202020204" pitchFamily="34" charset="0"/>
              <a:buChar char="•"/>
            </a:pPr>
            <a:r>
              <a:rPr lang="en-US" dirty="0"/>
              <a:t>There are also less female inventors overall</a:t>
            </a:r>
          </a:p>
        </p:txBody>
      </p:sp>
    </p:spTree>
    <p:extLst>
      <p:ext uri="{BB962C8B-B14F-4D97-AF65-F5344CB8AC3E}">
        <p14:creationId xmlns:p14="http://schemas.microsoft.com/office/powerpoint/2010/main" val="3543460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B4F3D-BBB5-42A0-82E5-25229DE90480}"/>
              </a:ext>
            </a:extLst>
          </p:cNvPr>
          <p:cNvSpPr>
            <a:spLocks noGrp="1"/>
          </p:cNvSpPr>
          <p:nvPr>
            <p:ph type="title"/>
          </p:nvPr>
        </p:nvSpPr>
        <p:spPr>
          <a:xfrm>
            <a:off x="446533" y="1552397"/>
            <a:ext cx="7231784" cy="3654081"/>
          </a:xfrm>
        </p:spPr>
        <p:txBody>
          <a:bodyPr vert="horz" lIns="91440" tIns="45720" rIns="91440" bIns="45720" rtlCol="0" anchor="ctr">
            <a:normAutofit/>
          </a:bodyPr>
          <a:lstStyle/>
          <a:p>
            <a:r>
              <a:rPr lang="en-US" sz="5400" dirty="0">
                <a:solidFill>
                  <a:schemeClr val="tx2"/>
                </a:solidFill>
              </a:rPr>
              <a:t>Round 2: Females and Patenting Categories</a:t>
            </a:r>
          </a:p>
        </p:txBody>
      </p:sp>
      <p:sp>
        <p:nvSpPr>
          <p:cNvPr id="18" name="Rectangle 17">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11473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11">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13">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15">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9"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40216-5BAF-444B-8FB8-2ADF394DCCC6}"/>
              </a:ext>
            </a:extLst>
          </p:cNvPr>
          <p:cNvSpPr>
            <a:spLocks noGrp="1"/>
          </p:cNvSpPr>
          <p:nvPr>
            <p:ph type="title"/>
          </p:nvPr>
        </p:nvSpPr>
        <p:spPr>
          <a:xfrm>
            <a:off x="596715" y="639431"/>
            <a:ext cx="10993549" cy="617869"/>
          </a:xfrm>
        </p:spPr>
        <p:txBody>
          <a:bodyPr vert="horz" lIns="91440" tIns="45720" rIns="91440" bIns="45720" rtlCol="0" anchor="b">
            <a:normAutofit/>
          </a:bodyPr>
          <a:lstStyle/>
          <a:p>
            <a:r>
              <a:rPr lang="en-US" dirty="0"/>
              <a:t>Geography of patents: Computers and Communications</a:t>
            </a:r>
          </a:p>
        </p:txBody>
      </p:sp>
      <p:sp>
        <p:nvSpPr>
          <p:cNvPr id="3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1C1D70A7-D1C7-4413-8356-DC04FCDDE4AD}"/>
              </a:ext>
            </a:extLst>
          </p:cNvPr>
          <p:cNvPicPr>
            <a:picLocks noChangeAspect="1"/>
          </p:cNvPicPr>
          <p:nvPr/>
        </p:nvPicPr>
        <p:blipFill>
          <a:blip r:embed="rId2"/>
          <a:stretch>
            <a:fillRect/>
          </a:stretch>
        </p:blipFill>
        <p:spPr>
          <a:xfrm>
            <a:off x="303545" y="2042724"/>
            <a:ext cx="5486400" cy="3292196"/>
          </a:xfrm>
          <a:prstGeom prst="rect">
            <a:avLst/>
          </a:prstGeom>
        </p:spPr>
      </p:pic>
      <p:pic>
        <p:nvPicPr>
          <p:cNvPr id="5" name="Picture 4">
            <a:extLst>
              <a:ext uri="{FF2B5EF4-FFF2-40B4-BE49-F238E27FC236}">
                <a16:creationId xmlns:a16="http://schemas.microsoft.com/office/drawing/2014/main" id="{AA529A8B-CACE-4883-9F9B-F5324E80548C}"/>
              </a:ext>
            </a:extLst>
          </p:cNvPr>
          <p:cNvPicPr>
            <a:picLocks noChangeAspect="1"/>
          </p:cNvPicPr>
          <p:nvPr/>
        </p:nvPicPr>
        <p:blipFill>
          <a:blip r:embed="rId3"/>
          <a:stretch>
            <a:fillRect/>
          </a:stretch>
        </p:blipFill>
        <p:spPr>
          <a:xfrm>
            <a:off x="6259066" y="2135016"/>
            <a:ext cx="5486400" cy="3292196"/>
          </a:xfrm>
          <a:prstGeom prst="rect">
            <a:avLst/>
          </a:prstGeom>
        </p:spPr>
      </p:pic>
      <p:sp>
        <p:nvSpPr>
          <p:cNvPr id="6" name="Rectangle 5">
            <a:extLst>
              <a:ext uri="{FF2B5EF4-FFF2-40B4-BE49-F238E27FC236}">
                <a16:creationId xmlns:a16="http://schemas.microsoft.com/office/drawing/2014/main" id="{8907587E-122E-423B-A2A7-1045D5FD39B5}"/>
              </a:ext>
            </a:extLst>
          </p:cNvPr>
          <p:cNvSpPr/>
          <p:nvPr/>
        </p:nvSpPr>
        <p:spPr>
          <a:xfrm>
            <a:off x="1272701" y="1583318"/>
            <a:ext cx="2731004" cy="369332"/>
          </a:xfrm>
          <a:prstGeom prst="rect">
            <a:avLst/>
          </a:prstGeom>
        </p:spPr>
        <p:txBody>
          <a:bodyPr wrap="none">
            <a:spAutoFit/>
          </a:bodyPr>
          <a:lstStyle/>
          <a:p>
            <a:r>
              <a:rPr lang="en-US" dirty="0"/>
              <a:t>Female Share of Inventors</a:t>
            </a:r>
          </a:p>
        </p:txBody>
      </p:sp>
      <p:sp>
        <p:nvSpPr>
          <p:cNvPr id="7" name="Rectangle 6">
            <a:extLst>
              <a:ext uri="{FF2B5EF4-FFF2-40B4-BE49-F238E27FC236}">
                <a16:creationId xmlns:a16="http://schemas.microsoft.com/office/drawing/2014/main" id="{1DEB41A2-73AA-4B12-A144-6BE8E9D21F4D}"/>
              </a:ext>
            </a:extLst>
          </p:cNvPr>
          <p:cNvSpPr/>
          <p:nvPr/>
        </p:nvSpPr>
        <p:spPr>
          <a:xfrm>
            <a:off x="7473698" y="1583318"/>
            <a:ext cx="2498376" cy="369332"/>
          </a:xfrm>
          <a:prstGeom prst="rect">
            <a:avLst/>
          </a:prstGeom>
        </p:spPr>
        <p:txBody>
          <a:bodyPr wrap="none">
            <a:spAutoFit/>
          </a:bodyPr>
          <a:lstStyle/>
          <a:p>
            <a:r>
              <a:rPr lang="en-US" dirty="0"/>
              <a:t>Male Share of Inventors</a:t>
            </a:r>
          </a:p>
        </p:txBody>
      </p:sp>
    </p:spTree>
    <p:extLst>
      <p:ext uri="{BB962C8B-B14F-4D97-AF65-F5344CB8AC3E}">
        <p14:creationId xmlns:p14="http://schemas.microsoft.com/office/powerpoint/2010/main" val="1733279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10015B9-6046-41B8-83BD-71778D2F97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53908232-52E2-4794-A6C1-54300FB989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2B9299F-BED7-44C5-9CC5-E542F919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E9DDF273-E040-4765-AD05-872458E137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49DD2486-1BFD-44A9-9D8E-CB1FBAF176DB}"/>
              </a:ext>
            </a:extLst>
          </p:cNvPr>
          <p:cNvSpPr>
            <a:spLocks noGrp="1"/>
          </p:cNvSpPr>
          <p:nvPr>
            <p:ph type="title"/>
          </p:nvPr>
        </p:nvSpPr>
        <p:spPr>
          <a:xfrm>
            <a:off x="729610" y="790881"/>
            <a:ext cx="10993549" cy="503569"/>
          </a:xfrm>
        </p:spPr>
        <p:txBody>
          <a:bodyPr vert="horz" lIns="91440" tIns="45720" rIns="91440" bIns="45720" rtlCol="0" anchor="b">
            <a:normAutofit fontScale="90000"/>
          </a:bodyPr>
          <a:lstStyle/>
          <a:p>
            <a:r>
              <a:rPr lang="en-US" sz="3600"/>
              <a:t>Geography of patents: Drugs and Medical</a:t>
            </a:r>
          </a:p>
        </p:txBody>
      </p:sp>
      <p:sp>
        <p:nvSpPr>
          <p:cNvPr id="21" name="Rectangle 20">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244C4873-FE39-43FC-B84F-F319F3DC2D32}"/>
              </a:ext>
            </a:extLst>
          </p:cNvPr>
          <p:cNvPicPr>
            <a:picLocks noChangeAspect="1"/>
          </p:cNvPicPr>
          <p:nvPr/>
        </p:nvPicPr>
        <p:blipFill>
          <a:blip r:embed="rId2"/>
          <a:stretch>
            <a:fillRect/>
          </a:stretch>
        </p:blipFill>
        <p:spPr>
          <a:xfrm>
            <a:off x="501568" y="2097866"/>
            <a:ext cx="5486400" cy="3292196"/>
          </a:xfrm>
          <a:prstGeom prst="rect">
            <a:avLst/>
          </a:prstGeom>
        </p:spPr>
      </p:pic>
      <p:pic>
        <p:nvPicPr>
          <p:cNvPr id="6" name="Picture 5">
            <a:extLst>
              <a:ext uri="{FF2B5EF4-FFF2-40B4-BE49-F238E27FC236}">
                <a16:creationId xmlns:a16="http://schemas.microsoft.com/office/drawing/2014/main" id="{78CD2D91-CB40-4460-A786-3BE929F8E60E}"/>
              </a:ext>
            </a:extLst>
          </p:cNvPr>
          <p:cNvPicPr>
            <a:picLocks noChangeAspect="1"/>
          </p:cNvPicPr>
          <p:nvPr/>
        </p:nvPicPr>
        <p:blipFill>
          <a:blip r:embed="rId3"/>
          <a:stretch>
            <a:fillRect/>
          </a:stretch>
        </p:blipFill>
        <p:spPr>
          <a:xfrm>
            <a:off x="6482333" y="2085331"/>
            <a:ext cx="5486400" cy="3292196"/>
          </a:xfrm>
          <a:prstGeom prst="rect">
            <a:avLst/>
          </a:prstGeom>
        </p:spPr>
      </p:pic>
      <p:sp>
        <p:nvSpPr>
          <p:cNvPr id="16" name="Rectangle 15">
            <a:extLst>
              <a:ext uri="{FF2B5EF4-FFF2-40B4-BE49-F238E27FC236}">
                <a16:creationId xmlns:a16="http://schemas.microsoft.com/office/drawing/2014/main" id="{414F7E02-8196-45C8-9544-59CD5FA476FA}"/>
              </a:ext>
            </a:extLst>
          </p:cNvPr>
          <p:cNvSpPr/>
          <p:nvPr/>
        </p:nvSpPr>
        <p:spPr>
          <a:xfrm>
            <a:off x="1272701" y="1583318"/>
            <a:ext cx="2731004" cy="369332"/>
          </a:xfrm>
          <a:prstGeom prst="rect">
            <a:avLst/>
          </a:prstGeom>
        </p:spPr>
        <p:txBody>
          <a:bodyPr wrap="none">
            <a:spAutoFit/>
          </a:bodyPr>
          <a:lstStyle/>
          <a:p>
            <a:r>
              <a:rPr lang="en-US" dirty="0"/>
              <a:t>Female Share of Inventors</a:t>
            </a:r>
          </a:p>
        </p:txBody>
      </p:sp>
      <p:sp>
        <p:nvSpPr>
          <p:cNvPr id="18" name="Rectangle 17">
            <a:extLst>
              <a:ext uri="{FF2B5EF4-FFF2-40B4-BE49-F238E27FC236}">
                <a16:creationId xmlns:a16="http://schemas.microsoft.com/office/drawing/2014/main" id="{E760642B-50B8-4D13-8EEA-75D9EDF701B6}"/>
              </a:ext>
            </a:extLst>
          </p:cNvPr>
          <p:cNvSpPr/>
          <p:nvPr/>
        </p:nvSpPr>
        <p:spPr>
          <a:xfrm>
            <a:off x="7464756" y="1583318"/>
            <a:ext cx="2498376" cy="369332"/>
          </a:xfrm>
          <a:prstGeom prst="rect">
            <a:avLst/>
          </a:prstGeom>
        </p:spPr>
        <p:txBody>
          <a:bodyPr wrap="none">
            <a:spAutoFit/>
          </a:bodyPr>
          <a:lstStyle/>
          <a:p>
            <a:r>
              <a:rPr lang="en-US" dirty="0"/>
              <a:t>Male Share of Inventors</a:t>
            </a:r>
          </a:p>
        </p:txBody>
      </p:sp>
    </p:spTree>
    <p:extLst>
      <p:ext uri="{BB962C8B-B14F-4D97-AF65-F5344CB8AC3E}">
        <p14:creationId xmlns:p14="http://schemas.microsoft.com/office/powerpoint/2010/main" val="541179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0216-5BAF-444B-8FB8-2ADF394DCCC6}"/>
              </a:ext>
            </a:extLst>
          </p:cNvPr>
          <p:cNvSpPr>
            <a:spLocks noGrp="1"/>
          </p:cNvSpPr>
          <p:nvPr>
            <p:ph type="title"/>
          </p:nvPr>
        </p:nvSpPr>
        <p:spPr>
          <a:xfrm>
            <a:off x="596715" y="639431"/>
            <a:ext cx="10993549" cy="617869"/>
          </a:xfrm>
        </p:spPr>
        <p:txBody>
          <a:bodyPr vert="horz" lIns="91440" tIns="45720" rIns="91440" bIns="45720" rtlCol="0" anchor="b">
            <a:normAutofit/>
          </a:bodyPr>
          <a:lstStyle/>
          <a:p>
            <a:r>
              <a:rPr lang="en-US" dirty="0"/>
              <a:t>Geography of patents: Electrical and Electronic </a:t>
            </a:r>
          </a:p>
        </p:txBody>
      </p:sp>
      <p:sp>
        <p:nvSpPr>
          <p:cNvPr id="6" name="Rectangle 5">
            <a:extLst>
              <a:ext uri="{FF2B5EF4-FFF2-40B4-BE49-F238E27FC236}">
                <a16:creationId xmlns:a16="http://schemas.microsoft.com/office/drawing/2014/main" id="{8907587E-122E-423B-A2A7-1045D5FD39B5}"/>
              </a:ext>
            </a:extLst>
          </p:cNvPr>
          <p:cNvSpPr/>
          <p:nvPr/>
        </p:nvSpPr>
        <p:spPr>
          <a:xfrm>
            <a:off x="1272701" y="1583318"/>
            <a:ext cx="2731004" cy="369332"/>
          </a:xfrm>
          <a:prstGeom prst="rect">
            <a:avLst/>
          </a:prstGeom>
        </p:spPr>
        <p:txBody>
          <a:bodyPr wrap="none">
            <a:spAutoFit/>
          </a:bodyPr>
          <a:lstStyle/>
          <a:p>
            <a:r>
              <a:rPr lang="en-US" dirty="0"/>
              <a:t>Female Share of Inventors</a:t>
            </a:r>
          </a:p>
        </p:txBody>
      </p:sp>
      <p:sp>
        <p:nvSpPr>
          <p:cNvPr id="7" name="Rectangle 6">
            <a:extLst>
              <a:ext uri="{FF2B5EF4-FFF2-40B4-BE49-F238E27FC236}">
                <a16:creationId xmlns:a16="http://schemas.microsoft.com/office/drawing/2014/main" id="{1DEB41A2-73AA-4B12-A144-6BE8E9D21F4D}"/>
              </a:ext>
            </a:extLst>
          </p:cNvPr>
          <p:cNvSpPr/>
          <p:nvPr/>
        </p:nvSpPr>
        <p:spPr>
          <a:xfrm>
            <a:off x="7473698" y="1583318"/>
            <a:ext cx="2498376" cy="369332"/>
          </a:xfrm>
          <a:prstGeom prst="rect">
            <a:avLst/>
          </a:prstGeom>
        </p:spPr>
        <p:txBody>
          <a:bodyPr wrap="none">
            <a:spAutoFit/>
          </a:bodyPr>
          <a:lstStyle/>
          <a:p>
            <a:r>
              <a:rPr lang="en-US" dirty="0"/>
              <a:t>Male Share of Inventors</a:t>
            </a:r>
          </a:p>
        </p:txBody>
      </p:sp>
      <p:pic>
        <p:nvPicPr>
          <p:cNvPr id="3" name="Picture 2">
            <a:extLst>
              <a:ext uri="{FF2B5EF4-FFF2-40B4-BE49-F238E27FC236}">
                <a16:creationId xmlns:a16="http://schemas.microsoft.com/office/drawing/2014/main" id="{20220740-2A1E-487B-81D1-1336EDECB01A}"/>
              </a:ext>
            </a:extLst>
          </p:cNvPr>
          <p:cNvPicPr>
            <a:picLocks noChangeAspect="1"/>
          </p:cNvPicPr>
          <p:nvPr/>
        </p:nvPicPr>
        <p:blipFill>
          <a:blip r:embed="rId2"/>
          <a:stretch>
            <a:fillRect/>
          </a:stretch>
        </p:blipFill>
        <p:spPr>
          <a:xfrm>
            <a:off x="211495" y="1996752"/>
            <a:ext cx="6110118" cy="3666468"/>
          </a:xfrm>
          <a:prstGeom prst="rect">
            <a:avLst/>
          </a:prstGeom>
        </p:spPr>
      </p:pic>
      <p:pic>
        <p:nvPicPr>
          <p:cNvPr id="8" name="Picture 7">
            <a:extLst>
              <a:ext uri="{FF2B5EF4-FFF2-40B4-BE49-F238E27FC236}">
                <a16:creationId xmlns:a16="http://schemas.microsoft.com/office/drawing/2014/main" id="{164E5E8B-5434-477D-B1AC-4A6CC63F6EE0}"/>
              </a:ext>
            </a:extLst>
          </p:cNvPr>
          <p:cNvPicPr>
            <a:picLocks noChangeAspect="1"/>
          </p:cNvPicPr>
          <p:nvPr/>
        </p:nvPicPr>
        <p:blipFill>
          <a:blip r:embed="rId3"/>
          <a:stretch>
            <a:fillRect/>
          </a:stretch>
        </p:blipFill>
        <p:spPr>
          <a:xfrm>
            <a:off x="6256299" y="2077568"/>
            <a:ext cx="5840761" cy="3504836"/>
          </a:xfrm>
          <a:prstGeom prst="rect">
            <a:avLst/>
          </a:prstGeom>
        </p:spPr>
      </p:pic>
    </p:spTree>
    <p:extLst>
      <p:ext uri="{BB962C8B-B14F-4D97-AF65-F5344CB8AC3E}">
        <p14:creationId xmlns:p14="http://schemas.microsoft.com/office/powerpoint/2010/main" val="893169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0216-5BAF-444B-8FB8-2ADF394DCCC6}"/>
              </a:ext>
            </a:extLst>
          </p:cNvPr>
          <p:cNvSpPr>
            <a:spLocks noGrp="1"/>
          </p:cNvSpPr>
          <p:nvPr>
            <p:ph type="title"/>
          </p:nvPr>
        </p:nvSpPr>
        <p:spPr>
          <a:xfrm>
            <a:off x="596715" y="639431"/>
            <a:ext cx="10993549" cy="617869"/>
          </a:xfrm>
        </p:spPr>
        <p:txBody>
          <a:bodyPr vert="horz" lIns="91440" tIns="45720" rIns="91440" bIns="45720" rtlCol="0" anchor="b">
            <a:normAutofit/>
          </a:bodyPr>
          <a:lstStyle/>
          <a:p>
            <a:r>
              <a:rPr lang="en-US" dirty="0"/>
              <a:t>Geography of patents: Mechanical</a:t>
            </a:r>
          </a:p>
        </p:txBody>
      </p:sp>
      <p:sp>
        <p:nvSpPr>
          <p:cNvPr id="6" name="Rectangle 5">
            <a:extLst>
              <a:ext uri="{FF2B5EF4-FFF2-40B4-BE49-F238E27FC236}">
                <a16:creationId xmlns:a16="http://schemas.microsoft.com/office/drawing/2014/main" id="{8907587E-122E-423B-A2A7-1045D5FD39B5}"/>
              </a:ext>
            </a:extLst>
          </p:cNvPr>
          <p:cNvSpPr/>
          <p:nvPr/>
        </p:nvSpPr>
        <p:spPr>
          <a:xfrm>
            <a:off x="1272701" y="1583318"/>
            <a:ext cx="2731004" cy="369332"/>
          </a:xfrm>
          <a:prstGeom prst="rect">
            <a:avLst/>
          </a:prstGeom>
        </p:spPr>
        <p:txBody>
          <a:bodyPr wrap="none">
            <a:spAutoFit/>
          </a:bodyPr>
          <a:lstStyle/>
          <a:p>
            <a:r>
              <a:rPr lang="en-US" dirty="0"/>
              <a:t>Female Share of Inventors</a:t>
            </a:r>
          </a:p>
        </p:txBody>
      </p:sp>
      <p:sp>
        <p:nvSpPr>
          <p:cNvPr id="7" name="Rectangle 6">
            <a:extLst>
              <a:ext uri="{FF2B5EF4-FFF2-40B4-BE49-F238E27FC236}">
                <a16:creationId xmlns:a16="http://schemas.microsoft.com/office/drawing/2014/main" id="{1DEB41A2-73AA-4B12-A144-6BE8E9D21F4D}"/>
              </a:ext>
            </a:extLst>
          </p:cNvPr>
          <p:cNvSpPr/>
          <p:nvPr/>
        </p:nvSpPr>
        <p:spPr>
          <a:xfrm>
            <a:off x="7473698" y="1583318"/>
            <a:ext cx="2498376" cy="369332"/>
          </a:xfrm>
          <a:prstGeom prst="rect">
            <a:avLst/>
          </a:prstGeom>
        </p:spPr>
        <p:txBody>
          <a:bodyPr wrap="none">
            <a:spAutoFit/>
          </a:bodyPr>
          <a:lstStyle/>
          <a:p>
            <a:r>
              <a:rPr lang="en-US" dirty="0"/>
              <a:t>Male Share of Inventors</a:t>
            </a:r>
          </a:p>
        </p:txBody>
      </p:sp>
      <p:pic>
        <p:nvPicPr>
          <p:cNvPr id="4" name="Picture 3">
            <a:extLst>
              <a:ext uri="{FF2B5EF4-FFF2-40B4-BE49-F238E27FC236}">
                <a16:creationId xmlns:a16="http://schemas.microsoft.com/office/drawing/2014/main" id="{777B168B-CB9E-4565-9084-786550823C68}"/>
              </a:ext>
            </a:extLst>
          </p:cNvPr>
          <p:cNvPicPr>
            <a:picLocks noChangeAspect="1"/>
          </p:cNvPicPr>
          <p:nvPr/>
        </p:nvPicPr>
        <p:blipFill>
          <a:blip r:embed="rId2"/>
          <a:stretch>
            <a:fillRect/>
          </a:stretch>
        </p:blipFill>
        <p:spPr>
          <a:xfrm>
            <a:off x="312182" y="1993381"/>
            <a:ext cx="6027420" cy="3616844"/>
          </a:xfrm>
          <a:prstGeom prst="rect">
            <a:avLst/>
          </a:prstGeom>
        </p:spPr>
      </p:pic>
      <p:pic>
        <p:nvPicPr>
          <p:cNvPr id="5" name="Picture 4">
            <a:extLst>
              <a:ext uri="{FF2B5EF4-FFF2-40B4-BE49-F238E27FC236}">
                <a16:creationId xmlns:a16="http://schemas.microsoft.com/office/drawing/2014/main" id="{6AAA9223-27FC-4644-8E03-914D63DAE209}"/>
              </a:ext>
            </a:extLst>
          </p:cNvPr>
          <p:cNvPicPr>
            <a:picLocks noChangeAspect="1"/>
          </p:cNvPicPr>
          <p:nvPr/>
        </p:nvPicPr>
        <p:blipFill>
          <a:blip r:embed="rId3"/>
          <a:stretch>
            <a:fillRect/>
          </a:stretch>
        </p:blipFill>
        <p:spPr>
          <a:xfrm>
            <a:off x="6398325" y="1993381"/>
            <a:ext cx="5714339" cy="3428975"/>
          </a:xfrm>
          <a:prstGeom prst="rect">
            <a:avLst/>
          </a:prstGeom>
        </p:spPr>
      </p:pic>
    </p:spTree>
    <p:extLst>
      <p:ext uri="{BB962C8B-B14F-4D97-AF65-F5344CB8AC3E}">
        <p14:creationId xmlns:p14="http://schemas.microsoft.com/office/powerpoint/2010/main" val="1627424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25">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7">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0" name="Rectangle 29">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1" name="Rectangle 31">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F6FDC809-C71B-493C-BF81-D1AE558EAE4A}"/>
              </a:ext>
            </a:extLst>
          </p:cNvPr>
          <p:cNvGraphicFramePr>
            <a:graphicFrameLocks noGrp="1"/>
          </p:cNvGraphicFramePr>
          <p:nvPr>
            <p:extLst>
              <p:ext uri="{D42A27DB-BD31-4B8C-83A1-F6EECF244321}">
                <p14:modId xmlns:p14="http://schemas.microsoft.com/office/powerpoint/2010/main" val="4205837541"/>
              </p:ext>
            </p:extLst>
          </p:nvPr>
        </p:nvGraphicFramePr>
        <p:xfrm>
          <a:off x="1278300" y="643466"/>
          <a:ext cx="9635402" cy="5571068"/>
        </p:xfrm>
        <a:graphic>
          <a:graphicData uri="http://schemas.openxmlformats.org/drawingml/2006/table">
            <a:tbl>
              <a:tblPr firstRow="1" bandRow="1">
                <a:tableStyleId>{8EC20E35-A176-4012-BC5E-935CFFF8708E}</a:tableStyleId>
              </a:tblPr>
              <a:tblGrid>
                <a:gridCol w="3881529">
                  <a:extLst>
                    <a:ext uri="{9D8B030D-6E8A-4147-A177-3AD203B41FA5}">
                      <a16:colId xmlns:a16="http://schemas.microsoft.com/office/drawing/2014/main" val="3345327009"/>
                    </a:ext>
                  </a:extLst>
                </a:gridCol>
                <a:gridCol w="1931436">
                  <a:extLst>
                    <a:ext uri="{9D8B030D-6E8A-4147-A177-3AD203B41FA5}">
                      <a16:colId xmlns:a16="http://schemas.microsoft.com/office/drawing/2014/main" val="3609185259"/>
                    </a:ext>
                  </a:extLst>
                </a:gridCol>
                <a:gridCol w="1735494">
                  <a:extLst>
                    <a:ext uri="{9D8B030D-6E8A-4147-A177-3AD203B41FA5}">
                      <a16:colId xmlns:a16="http://schemas.microsoft.com/office/drawing/2014/main" val="776885215"/>
                    </a:ext>
                  </a:extLst>
                </a:gridCol>
                <a:gridCol w="2086943">
                  <a:extLst>
                    <a:ext uri="{9D8B030D-6E8A-4147-A177-3AD203B41FA5}">
                      <a16:colId xmlns:a16="http://schemas.microsoft.com/office/drawing/2014/main" val="1065444550"/>
                    </a:ext>
                  </a:extLst>
                </a:gridCol>
              </a:tblGrid>
              <a:tr h="411466">
                <a:tc>
                  <a:txBody>
                    <a:bodyPr/>
                    <a:lstStyle/>
                    <a:p>
                      <a:pPr algn="ctr" fontAlgn="b"/>
                      <a:r>
                        <a:rPr lang="en-US" sz="2100" u="none" strike="noStrike" dirty="0">
                          <a:effectLst/>
                        </a:rPr>
                        <a:t>Category</a:t>
                      </a:r>
                      <a:endParaRPr lang="en-US" sz="2100" b="1" i="0" u="none" strike="noStrike" dirty="0">
                        <a:solidFill>
                          <a:srgbClr val="FFFFFF"/>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Difference (F-M)</a:t>
                      </a:r>
                      <a:endParaRPr lang="en-US" sz="2100" b="1" i="0" u="none" strike="noStrike" dirty="0">
                        <a:solidFill>
                          <a:srgbClr val="FFFFFF"/>
                        </a:solidFill>
                        <a:effectLst/>
                        <a:latin typeface="Calibri" panose="020F0502020204030204" pitchFamily="34" charset="0"/>
                      </a:endParaRPr>
                    </a:p>
                  </a:txBody>
                  <a:tcPr marL="14801" marR="14801" marT="14801" marB="0" anchor="b"/>
                </a:tc>
                <a:tc>
                  <a:txBody>
                    <a:bodyPr/>
                    <a:lstStyle/>
                    <a:p>
                      <a:pPr algn="ctr" fontAlgn="b"/>
                      <a:r>
                        <a:rPr lang="en-US" sz="2100" u="none" strike="noStrike">
                          <a:solidFill>
                            <a:schemeClr val="bg1"/>
                          </a:solidFill>
                          <a:effectLst/>
                        </a:rPr>
                        <a:t>SE</a:t>
                      </a:r>
                      <a:endParaRPr lang="en-US" sz="2100" b="1" i="0" u="none" strike="noStrike">
                        <a:solidFill>
                          <a:schemeClr val="bg1"/>
                        </a:solidFill>
                        <a:effectLst/>
                        <a:latin typeface="Calibri" panose="020F0502020204030204" pitchFamily="34" charset="0"/>
                      </a:endParaRPr>
                    </a:p>
                  </a:txBody>
                  <a:tcPr marL="14801" marR="14801" marT="14801" marB="0" anchor="b"/>
                </a:tc>
                <a:tc>
                  <a:txBody>
                    <a:bodyPr/>
                    <a:lstStyle/>
                    <a:p>
                      <a:pPr algn="ctr" fontAlgn="b"/>
                      <a:r>
                        <a:rPr lang="en-US" sz="2100" b="0" u="none" strike="noStrike">
                          <a:solidFill>
                            <a:schemeClr val="bg1"/>
                          </a:solidFill>
                          <a:effectLst/>
                        </a:rPr>
                        <a:t>T Stat</a:t>
                      </a:r>
                      <a:endParaRPr lang="en-US" sz="2100" b="0" i="0" u="none" strike="noStrike">
                        <a:solidFill>
                          <a:schemeClr val="bg1"/>
                        </a:solidFill>
                        <a:effectLst/>
                        <a:latin typeface="Calibri" panose="020F0502020204030204" pitchFamily="34" charset="0"/>
                      </a:endParaRPr>
                    </a:p>
                  </a:txBody>
                  <a:tcPr marL="14801" marR="14801" marT="14801" marB="0" anchor="b"/>
                </a:tc>
                <a:extLst>
                  <a:ext uri="{0D108BD9-81ED-4DB2-BD59-A6C34878D82A}">
                    <a16:rowId xmlns:a16="http://schemas.microsoft.com/office/drawing/2014/main" val="2820319113"/>
                  </a:ext>
                </a:extLst>
              </a:tr>
              <a:tr h="737086">
                <a:tc>
                  <a:txBody>
                    <a:bodyPr/>
                    <a:lstStyle/>
                    <a:p>
                      <a:pPr algn="l" fontAlgn="b"/>
                      <a:r>
                        <a:rPr lang="en-US" sz="2100" u="none" strike="noStrike" dirty="0">
                          <a:effectLst/>
                        </a:rPr>
                        <a:t>Chemical</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-1.551E-04</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1.400E-05</a:t>
                      </a:r>
                      <a:endParaRPr lang="en-US" sz="2100" b="0" i="0" u="none" strike="noStrike">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-11.054</a:t>
                      </a:r>
                      <a:endParaRPr lang="en-US" sz="2100" b="0" i="0" u="none" strike="noStrike">
                        <a:solidFill>
                          <a:srgbClr val="000000"/>
                        </a:solidFill>
                        <a:effectLst/>
                        <a:latin typeface="Calibri" panose="020F0502020204030204" pitchFamily="34" charset="0"/>
                      </a:endParaRPr>
                    </a:p>
                  </a:txBody>
                  <a:tcPr marL="14801" marR="14801" marT="14801" marB="0" anchor="b"/>
                </a:tc>
                <a:extLst>
                  <a:ext uri="{0D108BD9-81ED-4DB2-BD59-A6C34878D82A}">
                    <a16:rowId xmlns:a16="http://schemas.microsoft.com/office/drawing/2014/main" val="2669832772"/>
                  </a:ext>
                </a:extLst>
              </a:tr>
              <a:tr h="737086">
                <a:tc>
                  <a:txBody>
                    <a:bodyPr/>
                    <a:lstStyle/>
                    <a:p>
                      <a:pPr algn="l" fontAlgn="b"/>
                      <a:r>
                        <a:rPr lang="en-US" sz="2100" u="none" strike="noStrike" dirty="0">
                          <a:effectLst/>
                        </a:rPr>
                        <a:t>Computers and Communications</a:t>
                      </a:r>
                      <a:endParaRPr lang="en-US" sz="2100" b="0" i="0" u="none" strike="noStrike" dirty="0">
                        <a:solidFill>
                          <a:srgbClr val="FF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-6.586E-04</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2.880E-05</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-22.8931</a:t>
                      </a:r>
                      <a:endParaRPr lang="en-US" sz="2100" b="0" i="0" u="none" strike="noStrike" dirty="0">
                        <a:solidFill>
                          <a:srgbClr val="FF0000"/>
                        </a:solidFill>
                        <a:effectLst/>
                        <a:latin typeface="Calibri" panose="020F0502020204030204" pitchFamily="34" charset="0"/>
                      </a:endParaRPr>
                    </a:p>
                  </a:txBody>
                  <a:tcPr marL="14801" marR="14801" marT="14801" marB="0" anchor="b"/>
                </a:tc>
                <a:extLst>
                  <a:ext uri="{0D108BD9-81ED-4DB2-BD59-A6C34878D82A}">
                    <a16:rowId xmlns:a16="http://schemas.microsoft.com/office/drawing/2014/main" val="821361789"/>
                  </a:ext>
                </a:extLst>
              </a:tr>
              <a:tr h="737086">
                <a:tc>
                  <a:txBody>
                    <a:bodyPr/>
                    <a:lstStyle/>
                    <a:p>
                      <a:pPr algn="l" fontAlgn="b"/>
                      <a:r>
                        <a:rPr lang="en-US" sz="2100" u="none" strike="noStrike" dirty="0">
                          <a:effectLst/>
                        </a:rPr>
                        <a:t>Drugs and Medical</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-1.629E-04</a:t>
                      </a:r>
                      <a:endParaRPr lang="en-US" sz="2100" b="0" i="0" u="none" strike="noStrike">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1.700E-05</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-9.563</a:t>
                      </a:r>
                      <a:endParaRPr lang="en-US" sz="2100" b="0" i="0" u="none" strike="noStrike">
                        <a:solidFill>
                          <a:srgbClr val="000000"/>
                        </a:solidFill>
                        <a:effectLst/>
                        <a:latin typeface="Calibri" panose="020F0502020204030204" pitchFamily="34" charset="0"/>
                      </a:endParaRPr>
                    </a:p>
                  </a:txBody>
                  <a:tcPr marL="14801" marR="14801" marT="14801" marB="0" anchor="b"/>
                </a:tc>
                <a:extLst>
                  <a:ext uri="{0D108BD9-81ED-4DB2-BD59-A6C34878D82A}">
                    <a16:rowId xmlns:a16="http://schemas.microsoft.com/office/drawing/2014/main" val="3169167836"/>
                  </a:ext>
                </a:extLst>
              </a:tr>
              <a:tr h="737086">
                <a:tc>
                  <a:txBody>
                    <a:bodyPr/>
                    <a:lstStyle/>
                    <a:p>
                      <a:pPr algn="l" fontAlgn="b"/>
                      <a:r>
                        <a:rPr lang="en-US" sz="2100" u="none" strike="noStrike" dirty="0">
                          <a:effectLst/>
                        </a:rPr>
                        <a:t>Electrical and Electronic </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-3.518E-04</a:t>
                      </a:r>
                      <a:endParaRPr lang="en-US" sz="2100" b="0" i="0" u="none" strike="noStrike">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2.130E-05</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-16.5096</a:t>
                      </a:r>
                      <a:endParaRPr lang="en-US" sz="2100" b="0" i="0" u="none" strike="noStrike" dirty="0">
                        <a:solidFill>
                          <a:srgbClr val="000000"/>
                        </a:solidFill>
                        <a:effectLst/>
                        <a:latin typeface="Calibri" panose="020F0502020204030204" pitchFamily="34" charset="0"/>
                      </a:endParaRPr>
                    </a:p>
                  </a:txBody>
                  <a:tcPr marL="14801" marR="14801" marT="14801" marB="0" anchor="b"/>
                </a:tc>
                <a:extLst>
                  <a:ext uri="{0D108BD9-81ED-4DB2-BD59-A6C34878D82A}">
                    <a16:rowId xmlns:a16="http://schemas.microsoft.com/office/drawing/2014/main" val="2606620264"/>
                  </a:ext>
                </a:extLst>
              </a:tr>
              <a:tr h="737086">
                <a:tc>
                  <a:txBody>
                    <a:bodyPr/>
                    <a:lstStyle/>
                    <a:p>
                      <a:pPr algn="l" fontAlgn="b"/>
                      <a:r>
                        <a:rPr lang="en-US" sz="2100" u="none" strike="noStrike" dirty="0">
                          <a:effectLst/>
                        </a:rPr>
                        <a:t>Mechanical</a:t>
                      </a:r>
                      <a:endParaRPr lang="en-US" sz="2100" b="0" i="0" u="none" strike="noStrike" dirty="0">
                        <a:solidFill>
                          <a:srgbClr val="FF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-4.106E-04</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2.390E-05</a:t>
                      </a:r>
                      <a:endParaRPr lang="en-US" sz="2100" b="0" i="0" u="none" strike="noStrike">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-17.1687</a:t>
                      </a:r>
                      <a:endParaRPr lang="en-US" sz="2100" b="0" i="0" u="none" strike="noStrike" dirty="0">
                        <a:solidFill>
                          <a:srgbClr val="FF0000"/>
                        </a:solidFill>
                        <a:effectLst/>
                        <a:latin typeface="Calibri" panose="020F0502020204030204" pitchFamily="34" charset="0"/>
                      </a:endParaRPr>
                    </a:p>
                  </a:txBody>
                  <a:tcPr marL="14801" marR="14801" marT="14801" marB="0" anchor="b"/>
                </a:tc>
                <a:extLst>
                  <a:ext uri="{0D108BD9-81ED-4DB2-BD59-A6C34878D82A}">
                    <a16:rowId xmlns:a16="http://schemas.microsoft.com/office/drawing/2014/main" val="224618198"/>
                  </a:ext>
                </a:extLst>
              </a:tr>
              <a:tr h="737086">
                <a:tc>
                  <a:txBody>
                    <a:bodyPr/>
                    <a:lstStyle/>
                    <a:p>
                      <a:pPr algn="l" fontAlgn="b"/>
                      <a:r>
                        <a:rPr lang="en-US" sz="2100" u="none" strike="noStrike" dirty="0">
                          <a:effectLst/>
                        </a:rPr>
                        <a:t>Others</a:t>
                      </a:r>
                      <a:endParaRPr lang="en-US" sz="2100" b="0" i="0" u="none" strike="noStrike" dirty="0">
                        <a:solidFill>
                          <a:srgbClr val="FF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-4.194E-04</a:t>
                      </a:r>
                      <a:endParaRPr lang="en-US" sz="2100" b="0" i="0" u="none" strike="noStrike">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2.440E-05</a:t>
                      </a:r>
                      <a:endParaRPr lang="en-US" sz="2100" b="0" i="0" u="none" strike="noStrike">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-17.1953</a:t>
                      </a:r>
                      <a:endParaRPr lang="en-US" sz="2100" b="0" i="0" u="none" strike="noStrike" dirty="0">
                        <a:solidFill>
                          <a:srgbClr val="FF0000"/>
                        </a:solidFill>
                        <a:effectLst/>
                        <a:latin typeface="Calibri" panose="020F0502020204030204" pitchFamily="34" charset="0"/>
                      </a:endParaRPr>
                    </a:p>
                  </a:txBody>
                  <a:tcPr marL="14801" marR="14801" marT="14801" marB="0" anchor="b"/>
                </a:tc>
                <a:extLst>
                  <a:ext uri="{0D108BD9-81ED-4DB2-BD59-A6C34878D82A}">
                    <a16:rowId xmlns:a16="http://schemas.microsoft.com/office/drawing/2014/main" val="1240878030"/>
                  </a:ext>
                </a:extLst>
              </a:tr>
              <a:tr h="737086">
                <a:tc>
                  <a:txBody>
                    <a:bodyPr/>
                    <a:lstStyle/>
                    <a:p>
                      <a:pPr algn="l" fontAlgn="b"/>
                      <a:r>
                        <a:rPr lang="en-US" sz="2100" u="none" strike="noStrike" dirty="0">
                          <a:effectLst/>
                        </a:rPr>
                        <a:t>Design and Plant</a:t>
                      </a:r>
                      <a:endParaRPr lang="en-US" sz="2100" b="0" i="0" u="none" strike="noStrike" dirty="0">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-1.077E-04</a:t>
                      </a:r>
                      <a:endParaRPr lang="en-US" sz="2100" b="0" i="0" u="none" strike="noStrike">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a:effectLst/>
                        </a:rPr>
                        <a:t>3.471E-04</a:t>
                      </a:r>
                      <a:endParaRPr lang="en-US" sz="2100" b="0" i="0" u="none" strike="noStrike">
                        <a:solidFill>
                          <a:srgbClr val="000000"/>
                        </a:solidFill>
                        <a:effectLst/>
                        <a:latin typeface="Calibri" panose="020F0502020204030204" pitchFamily="34" charset="0"/>
                      </a:endParaRPr>
                    </a:p>
                  </a:txBody>
                  <a:tcPr marL="14801" marR="14801" marT="14801" marB="0" anchor="b"/>
                </a:tc>
                <a:tc>
                  <a:txBody>
                    <a:bodyPr/>
                    <a:lstStyle/>
                    <a:p>
                      <a:pPr algn="ctr" fontAlgn="b"/>
                      <a:r>
                        <a:rPr lang="en-US" sz="2100" u="none" strike="noStrike" dirty="0">
                          <a:effectLst/>
                        </a:rPr>
                        <a:t>-8.2</a:t>
                      </a:r>
                      <a:endParaRPr lang="en-US" sz="2100" b="0" i="0" u="none" strike="noStrike" dirty="0">
                        <a:solidFill>
                          <a:srgbClr val="000000"/>
                        </a:solidFill>
                        <a:effectLst/>
                        <a:latin typeface="Calibri" panose="020F0502020204030204" pitchFamily="34" charset="0"/>
                      </a:endParaRPr>
                    </a:p>
                  </a:txBody>
                  <a:tcPr marL="14801" marR="14801" marT="14801" marB="0" anchor="b"/>
                </a:tc>
                <a:extLst>
                  <a:ext uri="{0D108BD9-81ED-4DB2-BD59-A6C34878D82A}">
                    <a16:rowId xmlns:a16="http://schemas.microsoft.com/office/drawing/2014/main" val="2084038679"/>
                  </a:ext>
                </a:extLst>
              </a:tr>
            </a:tbl>
          </a:graphicData>
        </a:graphic>
      </p:graphicFrame>
    </p:spTree>
    <p:extLst>
      <p:ext uri="{BB962C8B-B14F-4D97-AF65-F5344CB8AC3E}">
        <p14:creationId xmlns:p14="http://schemas.microsoft.com/office/powerpoint/2010/main" val="362761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4F8C-F265-485B-88F8-76BC4D8CF181}"/>
              </a:ext>
            </a:extLst>
          </p:cNvPr>
          <p:cNvSpPr>
            <a:spLocks noGrp="1"/>
          </p:cNvSpPr>
          <p:nvPr>
            <p:ph type="title"/>
          </p:nvPr>
        </p:nvSpPr>
        <p:spPr>
          <a:xfrm>
            <a:off x="581192" y="702156"/>
            <a:ext cx="11029616" cy="682027"/>
          </a:xfrm>
        </p:spPr>
        <p:txBody>
          <a:bodyPr/>
          <a:lstStyle/>
          <a:p>
            <a:r>
              <a:rPr lang="en-US" dirty="0"/>
              <a:t>Literature Review Sources </a:t>
            </a:r>
          </a:p>
        </p:txBody>
      </p:sp>
      <p:sp>
        <p:nvSpPr>
          <p:cNvPr id="3" name="Content Placeholder 2">
            <a:extLst>
              <a:ext uri="{FF2B5EF4-FFF2-40B4-BE49-F238E27FC236}">
                <a16:creationId xmlns:a16="http://schemas.microsoft.com/office/drawing/2014/main" id="{D199FE6E-6F99-44B0-A0AD-95BA40D1022C}"/>
              </a:ext>
            </a:extLst>
          </p:cNvPr>
          <p:cNvSpPr>
            <a:spLocks noGrp="1"/>
          </p:cNvSpPr>
          <p:nvPr>
            <p:ph idx="1"/>
          </p:nvPr>
        </p:nvSpPr>
        <p:spPr>
          <a:xfrm>
            <a:off x="581192" y="2155114"/>
            <a:ext cx="11029615" cy="3461914"/>
          </a:xfrm>
        </p:spPr>
        <p:txBody>
          <a:bodyPr>
            <a:noAutofit/>
          </a:bodyPr>
          <a:lstStyle/>
          <a:p>
            <a:endParaRPr lang="en-US" sz="1800" dirty="0"/>
          </a:p>
          <a:p>
            <a:r>
              <a:rPr lang="en-US" sz="1800" b="1" dirty="0"/>
              <a:t>Jennifer Hunt  - Labor Economist, Rutgers University </a:t>
            </a:r>
          </a:p>
          <a:p>
            <a:pPr lvl="1"/>
            <a:r>
              <a:rPr lang="en-US" sz="1800" dirty="0"/>
              <a:t>Patenting categories and fields that lack women in the field not due to their human capital accumulation (gap analysis, replication file not available)</a:t>
            </a:r>
          </a:p>
          <a:p>
            <a:r>
              <a:rPr lang="en-US" sz="1800" b="1" dirty="0"/>
              <a:t>Alexander Bell and Team – Opportunity Insights</a:t>
            </a:r>
          </a:p>
          <a:p>
            <a:pPr lvl="1"/>
            <a:r>
              <a:rPr lang="en-US" sz="1800" dirty="0"/>
              <a:t>Innovation Rates modeling to find effects that causes variation in human capital accumulation on the commuting zone level – Chosen to replication and extend</a:t>
            </a:r>
          </a:p>
          <a:p>
            <a:pPr lvl="1"/>
            <a:r>
              <a:rPr lang="en-US" sz="1800" b="1" dirty="0" err="1"/>
              <a:t>Ufuk</a:t>
            </a:r>
            <a:r>
              <a:rPr lang="en-US" sz="1800" b="1" dirty="0"/>
              <a:t> </a:t>
            </a:r>
            <a:r>
              <a:rPr lang="en-US" sz="1800" b="1" dirty="0" err="1"/>
              <a:t>Akcigit</a:t>
            </a:r>
            <a:r>
              <a:rPr lang="en-US" sz="1800" b="1" dirty="0"/>
              <a:t> – Parallel Project </a:t>
            </a:r>
          </a:p>
          <a:p>
            <a:pPr lvl="2"/>
            <a:r>
              <a:rPr lang="en-US" sz="1700" dirty="0"/>
              <a:t>Historical macroeconomic trends (1900-1940) that affect the level of inventors in a region and state level validated to still exist in modern times</a:t>
            </a:r>
          </a:p>
          <a:p>
            <a:pPr lvl="1"/>
            <a:r>
              <a:rPr lang="en-US" sz="1800" b="1" dirty="0"/>
              <a:t>Phillippe Aghion – Parallel Project </a:t>
            </a:r>
          </a:p>
          <a:p>
            <a:pPr lvl="2"/>
            <a:r>
              <a:rPr lang="en-US" sz="1700" dirty="0"/>
              <a:t>Parental income and education models that show human capital accumulation is passed down to children</a:t>
            </a:r>
          </a:p>
          <a:p>
            <a:pPr lvl="1"/>
            <a:endParaRPr lang="en-US" sz="1600" dirty="0"/>
          </a:p>
          <a:p>
            <a:pPr marL="324000" lvl="1" indent="0">
              <a:buNone/>
            </a:pPr>
            <a:r>
              <a:rPr lang="en-US" sz="1600" dirty="0"/>
              <a:t>******Funnel System Approach to Literature Review, Large trends moving to smaller trends</a:t>
            </a:r>
          </a:p>
        </p:txBody>
      </p:sp>
    </p:spTree>
    <p:extLst>
      <p:ext uri="{BB962C8B-B14F-4D97-AF65-F5344CB8AC3E}">
        <p14:creationId xmlns:p14="http://schemas.microsoft.com/office/powerpoint/2010/main" val="1523304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938BB-BAF7-4F33-A769-84DB2E8DFF55}"/>
              </a:ext>
            </a:extLst>
          </p:cNvPr>
          <p:cNvSpPr>
            <a:spLocks noGrp="1"/>
          </p:cNvSpPr>
          <p:nvPr>
            <p:ph type="title"/>
          </p:nvPr>
        </p:nvSpPr>
        <p:spPr>
          <a:xfrm>
            <a:off x="581192" y="861547"/>
            <a:ext cx="11029616" cy="472303"/>
          </a:xfrm>
        </p:spPr>
        <p:txBody>
          <a:bodyPr>
            <a:normAutofit fontScale="90000"/>
          </a:bodyPr>
          <a:lstStyle/>
          <a:p>
            <a:r>
              <a:rPr lang="en-US" dirty="0"/>
              <a:t>Conclusions (Reverse Funnel)</a:t>
            </a:r>
          </a:p>
        </p:txBody>
      </p:sp>
      <p:sp>
        <p:nvSpPr>
          <p:cNvPr id="3" name="Content Placeholder 2">
            <a:extLst>
              <a:ext uri="{FF2B5EF4-FFF2-40B4-BE49-F238E27FC236}">
                <a16:creationId xmlns:a16="http://schemas.microsoft.com/office/drawing/2014/main" id="{295096F6-1A2A-46FC-AD44-7F0D6CF29C69}"/>
              </a:ext>
            </a:extLst>
          </p:cNvPr>
          <p:cNvSpPr>
            <a:spLocks noGrp="1"/>
          </p:cNvSpPr>
          <p:nvPr>
            <p:ph idx="1"/>
          </p:nvPr>
        </p:nvSpPr>
        <p:spPr>
          <a:xfrm>
            <a:off x="656693" y="1333850"/>
            <a:ext cx="11029615" cy="5136451"/>
          </a:xfrm>
        </p:spPr>
        <p:txBody>
          <a:bodyPr>
            <a:normAutofit/>
          </a:bodyPr>
          <a:lstStyle/>
          <a:p>
            <a:r>
              <a:rPr lang="en-US" sz="2400" dirty="0"/>
              <a:t>Female gaps in innovation are not due to lack of accumulation of human capital </a:t>
            </a:r>
          </a:p>
          <a:p>
            <a:r>
              <a:rPr lang="en-US" sz="2400" dirty="0"/>
              <a:t>I find that education measures are no significant in measuring the share of female inventors from a CZ. </a:t>
            </a:r>
          </a:p>
          <a:p>
            <a:pPr lvl="1"/>
            <a:r>
              <a:rPr lang="en-US" sz="2400" dirty="0"/>
              <a:t>Labor Measures were negative but significant for women inventors, and not significant to total inventors and male inventors. </a:t>
            </a:r>
          </a:p>
          <a:p>
            <a:pPr lvl="1"/>
            <a:r>
              <a:rPr lang="en-US" sz="2400" dirty="0"/>
              <a:t>Innovation Rates estimated by Bell prove that networks and mentoring increases female innovation</a:t>
            </a:r>
          </a:p>
        </p:txBody>
      </p:sp>
    </p:spTree>
    <p:extLst>
      <p:ext uri="{BB962C8B-B14F-4D97-AF65-F5344CB8AC3E}">
        <p14:creationId xmlns:p14="http://schemas.microsoft.com/office/powerpoint/2010/main" val="90447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13F33-BC43-491B-8DCC-E4AB47351B6A}"/>
              </a:ext>
            </a:extLst>
          </p:cNvPr>
          <p:cNvSpPr>
            <a:spLocks noGrp="1"/>
          </p:cNvSpPr>
          <p:nvPr>
            <p:ph type="title"/>
          </p:nvPr>
        </p:nvSpPr>
        <p:spPr/>
        <p:txBody>
          <a:bodyPr/>
          <a:lstStyle/>
          <a:p>
            <a:r>
              <a:rPr lang="en-US" dirty="0"/>
              <a:t>Conclusions (Reverse Funnel)</a:t>
            </a:r>
          </a:p>
        </p:txBody>
      </p:sp>
      <p:sp>
        <p:nvSpPr>
          <p:cNvPr id="3" name="Content Placeholder 2">
            <a:extLst>
              <a:ext uri="{FF2B5EF4-FFF2-40B4-BE49-F238E27FC236}">
                <a16:creationId xmlns:a16="http://schemas.microsoft.com/office/drawing/2014/main" id="{E650009D-A8B7-44F6-863E-02DA69AA9218}"/>
              </a:ext>
            </a:extLst>
          </p:cNvPr>
          <p:cNvSpPr>
            <a:spLocks noGrp="1"/>
          </p:cNvSpPr>
          <p:nvPr>
            <p:ph idx="1"/>
          </p:nvPr>
        </p:nvSpPr>
        <p:spPr/>
        <p:txBody>
          <a:bodyPr>
            <a:normAutofit fontScale="92500" lnSpcReduction="10000"/>
          </a:bodyPr>
          <a:lstStyle/>
          <a:p>
            <a:r>
              <a:rPr lang="en-US" sz="2800" dirty="0"/>
              <a:t>Category that contains the most females are related to life sciences and the least amount are computer/electrical</a:t>
            </a:r>
          </a:p>
          <a:p>
            <a:pPr lvl="1"/>
            <a:r>
              <a:rPr lang="en-US" sz="2800" dirty="0"/>
              <a:t>Hunt found this finding by conducting a gap analysis between female and male patent grantees for all seven patenting categories</a:t>
            </a:r>
          </a:p>
          <a:p>
            <a:pPr lvl="1"/>
            <a:r>
              <a:rPr lang="en-US" sz="2800" dirty="0"/>
              <a:t>I validated it by using a t-test as regression analysis on the commuting zone level will not yield useable results</a:t>
            </a:r>
          </a:p>
          <a:p>
            <a:pPr lvl="1"/>
            <a:r>
              <a:rPr lang="en-US" sz="2800" dirty="0"/>
              <a:t>My data does not distinguish between highly commercialized patents and non-commercial patents.</a:t>
            </a:r>
          </a:p>
          <a:p>
            <a:endParaRPr lang="en-US" dirty="0"/>
          </a:p>
        </p:txBody>
      </p:sp>
    </p:spTree>
    <p:extLst>
      <p:ext uri="{BB962C8B-B14F-4D97-AF65-F5344CB8AC3E}">
        <p14:creationId xmlns:p14="http://schemas.microsoft.com/office/powerpoint/2010/main" val="31644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92A6F5-56B4-44A0-AA39-AD43E23B10C9}"/>
              </a:ext>
            </a:extLst>
          </p:cNvPr>
          <p:cNvSpPr>
            <a:spLocks noGrp="1"/>
          </p:cNvSpPr>
          <p:nvPr>
            <p:ph idx="1"/>
          </p:nvPr>
        </p:nvSpPr>
        <p:spPr>
          <a:xfrm>
            <a:off x="581192" y="1990725"/>
            <a:ext cx="11029615" cy="3984625"/>
          </a:xfrm>
        </p:spPr>
        <p:txBody>
          <a:bodyPr>
            <a:normAutofit lnSpcReduction="10000"/>
          </a:bodyPr>
          <a:lstStyle/>
          <a:p>
            <a:r>
              <a:rPr lang="en-US" sz="2400" dirty="0"/>
              <a:t>Neighborhood effects can predict the level of innovation in a commuting zone and imply factors that influence human capital build up</a:t>
            </a:r>
          </a:p>
          <a:p>
            <a:pPr lvl="1"/>
            <a:r>
              <a:rPr lang="en-US" sz="2400" dirty="0"/>
              <a:t>Factors that increase the likelihood of inventors are higher household incomes per capita, stronger communities, and lesser levels of income inequality </a:t>
            </a:r>
          </a:p>
          <a:p>
            <a:pPr lvl="1"/>
            <a:r>
              <a:rPr lang="en-US" sz="2400" dirty="0"/>
              <a:t>Human capital build up occurs in areas where people have access to higher quality education, stable family structures, less marriage, and higher levels of household income. </a:t>
            </a:r>
          </a:p>
          <a:p>
            <a:pPr lvl="1"/>
            <a:r>
              <a:rPr lang="en-US" sz="2400" dirty="0"/>
              <a:t>These factors match with some of </a:t>
            </a:r>
            <a:r>
              <a:rPr lang="en-US" sz="2400" dirty="0" err="1"/>
              <a:t>Akcigit’s</a:t>
            </a:r>
            <a:r>
              <a:rPr lang="en-US" sz="2400" dirty="0"/>
              <a:t> 16 golden facts</a:t>
            </a:r>
          </a:p>
          <a:p>
            <a:pPr lvl="1"/>
            <a:r>
              <a:rPr lang="en-US" sz="2400" dirty="0"/>
              <a:t>Fraction Middle Class? – Kuznets Curve</a:t>
            </a:r>
            <a:endParaRPr lang="en-US" dirty="0"/>
          </a:p>
        </p:txBody>
      </p:sp>
      <p:sp>
        <p:nvSpPr>
          <p:cNvPr id="4" name="Title 1">
            <a:extLst>
              <a:ext uri="{FF2B5EF4-FFF2-40B4-BE49-F238E27FC236}">
                <a16:creationId xmlns:a16="http://schemas.microsoft.com/office/drawing/2014/main" id="{CF86D831-85E7-45C3-BAD9-5228DB4D1064}"/>
              </a:ext>
            </a:extLst>
          </p:cNvPr>
          <p:cNvSpPr>
            <a:spLocks noGrp="1"/>
          </p:cNvSpPr>
          <p:nvPr>
            <p:ph type="title"/>
          </p:nvPr>
        </p:nvSpPr>
        <p:spPr>
          <a:xfrm>
            <a:off x="581025" y="701675"/>
            <a:ext cx="11029950" cy="1189038"/>
          </a:xfrm>
        </p:spPr>
        <p:txBody>
          <a:bodyPr/>
          <a:lstStyle/>
          <a:p>
            <a:r>
              <a:rPr lang="en-US" dirty="0"/>
              <a:t>Conclusions (Reverse Funnel)</a:t>
            </a:r>
          </a:p>
        </p:txBody>
      </p:sp>
    </p:spTree>
    <p:extLst>
      <p:ext uri="{BB962C8B-B14F-4D97-AF65-F5344CB8AC3E}">
        <p14:creationId xmlns:p14="http://schemas.microsoft.com/office/powerpoint/2010/main" val="16908323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D3D0E-0662-489C-A421-795807360A9A}"/>
              </a:ext>
            </a:extLst>
          </p:cNvPr>
          <p:cNvSpPr>
            <a:spLocks noGrp="1"/>
          </p:cNvSpPr>
          <p:nvPr>
            <p:ph type="title"/>
          </p:nvPr>
        </p:nvSpPr>
        <p:spPr>
          <a:xfrm>
            <a:off x="581192" y="487552"/>
            <a:ext cx="11029616" cy="606527"/>
          </a:xfrm>
        </p:spPr>
        <p:txBody>
          <a:bodyPr/>
          <a:lstStyle/>
          <a:p>
            <a:r>
              <a:rPr lang="en-US" dirty="0"/>
              <a:t>Public Policy Recommendations</a:t>
            </a:r>
          </a:p>
        </p:txBody>
      </p:sp>
      <p:graphicFrame>
        <p:nvGraphicFramePr>
          <p:cNvPr id="4" name="Table 4">
            <a:extLst>
              <a:ext uri="{FF2B5EF4-FFF2-40B4-BE49-F238E27FC236}">
                <a16:creationId xmlns:a16="http://schemas.microsoft.com/office/drawing/2014/main" id="{FA04EE2A-2096-47C6-A841-BD9F8EAC22B6}"/>
              </a:ext>
            </a:extLst>
          </p:cNvPr>
          <p:cNvGraphicFramePr>
            <a:graphicFrameLocks noGrp="1"/>
          </p:cNvGraphicFramePr>
          <p:nvPr>
            <p:extLst>
              <p:ext uri="{D42A27DB-BD31-4B8C-83A1-F6EECF244321}">
                <p14:modId xmlns:p14="http://schemas.microsoft.com/office/powerpoint/2010/main" val="2392735604"/>
              </p:ext>
            </p:extLst>
          </p:nvPr>
        </p:nvGraphicFramePr>
        <p:xfrm>
          <a:off x="283028" y="1269585"/>
          <a:ext cx="11625944" cy="4381809"/>
        </p:xfrm>
        <a:graphic>
          <a:graphicData uri="http://schemas.openxmlformats.org/drawingml/2006/table">
            <a:tbl>
              <a:tblPr firstRow="1" bandRow="1">
                <a:tableStyleId>{5C22544A-7EE6-4342-B048-85BDC9FD1C3A}</a:tableStyleId>
              </a:tblPr>
              <a:tblGrid>
                <a:gridCol w="8391189">
                  <a:extLst>
                    <a:ext uri="{9D8B030D-6E8A-4147-A177-3AD203B41FA5}">
                      <a16:colId xmlns:a16="http://schemas.microsoft.com/office/drawing/2014/main" val="2695824927"/>
                    </a:ext>
                  </a:extLst>
                </a:gridCol>
                <a:gridCol w="1627464">
                  <a:extLst>
                    <a:ext uri="{9D8B030D-6E8A-4147-A177-3AD203B41FA5}">
                      <a16:colId xmlns:a16="http://schemas.microsoft.com/office/drawing/2014/main" val="2476722414"/>
                    </a:ext>
                  </a:extLst>
                </a:gridCol>
                <a:gridCol w="1607291">
                  <a:extLst>
                    <a:ext uri="{9D8B030D-6E8A-4147-A177-3AD203B41FA5}">
                      <a16:colId xmlns:a16="http://schemas.microsoft.com/office/drawing/2014/main" val="3326187523"/>
                    </a:ext>
                  </a:extLst>
                </a:gridCol>
              </a:tblGrid>
              <a:tr h="294709">
                <a:tc>
                  <a:txBody>
                    <a:bodyPr/>
                    <a:lstStyle/>
                    <a:p>
                      <a:r>
                        <a:rPr lang="en-US" sz="1400" dirty="0"/>
                        <a:t>Recommendation</a:t>
                      </a:r>
                    </a:p>
                  </a:txBody>
                  <a:tcPr/>
                </a:tc>
                <a:tc>
                  <a:txBody>
                    <a:bodyPr/>
                    <a:lstStyle/>
                    <a:p>
                      <a:r>
                        <a:rPr lang="en-US" sz="1400" dirty="0"/>
                        <a:t>Jennifer Hunt</a:t>
                      </a:r>
                    </a:p>
                  </a:txBody>
                  <a:tcPr/>
                </a:tc>
                <a:tc>
                  <a:txBody>
                    <a:bodyPr/>
                    <a:lstStyle/>
                    <a:p>
                      <a:r>
                        <a:rPr lang="en-US" sz="1400" dirty="0"/>
                        <a:t>Alexander Bell</a:t>
                      </a:r>
                    </a:p>
                  </a:txBody>
                  <a:tcPr/>
                </a:tc>
                <a:extLst>
                  <a:ext uri="{0D108BD9-81ED-4DB2-BD59-A6C34878D82A}">
                    <a16:rowId xmlns:a16="http://schemas.microsoft.com/office/drawing/2014/main" val="2398476020"/>
                  </a:ext>
                </a:extLst>
              </a:tr>
              <a:tr h="501006">
                <a:tc>
                  <a:txBody>
                    <a:bodyPr/>
                    <a:lstStyle/>
                    <a:p>
                      <a:r>
                        <a:rPr lang="en-US" sz="1400" dirty="0"/>
                        <a:t>Greater access to mentoring and networking</a:t>
                      </a:r>
                    </a:p>
                  </a:txBody>
                  <a:tcPr/>
                </a:tc>
                <a:tc>
                  <a:txBody>
                    <a:bodyPr/>
                    <a:lstStyle/>
                    <a:p>
                      <a:pPr algn="ctr"/>
                      <a:r>
                        <a:rPr lang="en-US" sz="1400" dirty="0"/>
                        <a:t>Yes</a:t>
                      </a:r>
                    </a:p>
                  </a:txBody>
                  <a:tcPr/>
                </a:tc>
                <a:tc>
                  <a:txBody>
                    <a:bodyPr/>
                    <a:lstStyle/>
                    <a:p>
                      <a:pPr algn="ctr"/>
                      <a:r>
                        <a:rPr lang="en-US" sz="1400" dirty="0"/>
                        <a:t>Yes</a:t>
                      </a:r>
                    </a:p>
                    <a:p>
                      <a:pPr algn="ctr"/>
                      <a:endParaRPr lang="en-US" sz="1400" dirty="0"/>
                    </a:p>
                  </a:txBody>
                  <a:tcPr/>
                </a:tc>
                <a:extLst>
                  <a:ext uri="{0D108BD9-81ED-4DB2-BD59-A6C34878D82A}">
                    <a16:rowId xmlns:a16="http://schemas.microsoft.com/office/drawing/2014/main" val="3275782587"/>
                  </a:ext>
                </a:extLst>
              </a:tr>
              <a:tr h="294709">
                <a:tc>
                  <a:txBody>
                    <a:bodyPr/>
                    <a:lstStyle/>
                    <a:p>
                      <a:r>
                        <a:rPr lang="en-US" sz="1400" dirty="0"/>
                        <a:t>Increase Pay and Promotion opportunities for women</a:t>
                      </a:r>
                    </a:p>
                  </a:txBody>
                  <a:tcPr/>
                </a:tc>
                <a:tc>
                  <a:txBody>
                    <a:bodyPr/>
                    <a:lstStyle/>
                    <a:p>
                      <a:pPr algn="ctr"/>
                      <a:r>
                        <a:rPr lang="en-US" sz="1400" dirty="0"/>
                        <a:t>Yes</a:t>
                      </a:r>
                    </a:p>
                  </a:txBody>
                  <a:tcPr/>
                </a:tc>
                <a:tc>
                  <a:txBody>
                    <a:bodyPr/>
                    <a:lstStyle/>
                    <a:p>
                      <a:pPr algn="ctr"/>
                      <a:r>
                        <a:rPr lang="en-US" sz="1400" dirty="0"/>
                        <a:t>- </a:t>
                      </a:r>
                    </a:p>
                  </a:txBody>
                  <a:tcPr/>
                </a:tc>
                <a:extLst>
                  <a:ext uri="{0D108BD9-81ED-4DB2-BD59-A6C34878D82A}">
                    <a16:rowId xmlns:a16="http://schemas.microsoft.com/office/drawing/2014/main" val="990784331"/>
                  </a:ext>
                </a:extLst>
              </a:tr>
              <a:tr h="294709">
                <a:tc>
                  <a:txBody>
                    <a:bodyPr/>
                    <a:lstStyle/>
                    <a:p>
                      <a:r>
                        <a:rPr lang="en-US" sz="1400" dirty="0"/>
                        <a:t>Address discrimination by manager and co-workers</a:t>
                      </a:r>
                    </a:p>
                  </a:txBody>
                  <a:tcPr/>
                </a:tc>
                <a:tc>
                  <a:txBody>
                    <a:bodyPr/>
                    <a:lstStyle/>
                    <a:p>
                      <a:pPr algn="ctr"/>
                      <a:r>
                        <a:rPr lang="en-US" sz="1400" dirty="0"/>
                        <a:t>Yes</a:t>
                      </a:r>
                    </a:p>
                  </a:txBody>
                  <a:tcPr/>
                </a:tc>
                <a:tc>
                  <a:txBody>
                    <a:bodyPr/>
                    <a:lstStyle/>
                    <a:p>
                      <a:pPr algn="ctr"/>
                      <a:r>
                        <a:rPr lang="en-US" sz="1400" dirty="0"/>
                        <a:t>-</a:t>
                      </a:r>
                    </a:p>
                  </a:txBody>
                  <a:tcPr/>
                </a:tc>
                <a:extLst>
                  <a:ext uri="{0D108BD9-81ED-4DB2-BD59-A6C34878D82A}">
                    <a16:rowId xmlns:a16="http://schemas.microsoft.com/office/drawing/2014/main" val="2663632131"/>
                  </a:ext>
                </a:extLst>
              </a:tr>
              <a:tr h="294709">
                <a:tc>
                  <a:txBody>
                    <a:bodyPr/>
                    <a:lstStyle/>
                    <a:p>
                      <a:r>
                        <a:rPr lang="en-US" sz="1400" dirty="0"/>
                        <a:t>Provide more full-time positions in STEM to women</a:t>
                      </a:r>
                    </a:p>
                  </a:txBody>
                  <a:tcPr/>
                </a:tc>
                <a:tc>
                  <a:txBody>
                    <a:bodyPr/>
                    <a:lstStyle/>
                    <a:p>
                      <a:pPr algn="ctr"/>
                      <a:r>
                        <a:rPr lang="en-US" sz="1400" dirty="0"/>
                        <a:t>Yes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a:t>
                      </a:r>
                    </a:p>
                  </a:txBody>
                  <a:tcPr/>
                </a:tc>
                <a:extLst>
                  <a:ext uri="{0D108BD9-81ED-4DB2-BD59-A6C34878D82A}">
                    <a16:rowId xmlns:a16="http://schemas.microsoft.com/office/drawing/2014/main" val="2650280596"/>
                  </a:ext>
                </a:extLst>
              </a:tr>
              <a:tr h="573827">
                <a:tc>
                  <a:txBody>
                    <a:bodyPr/>
                    <a:lstStyle/>
                    <a:p>
                      <a:r>
                        <a:rPr lang="en-US" sz="1400" dirty="0"/>
                        <a:t>Working conditions </a:t>
                      </a:r>
                      <a:r>
                        <a:rPr lang="en-US" sz="1400" b="1" i="1" u="none" dirty="0"/>
                        <a:t>may not </a:t>
                      </a:r>
                      <a:r>
                        <a:rPr lang="en-US" sz="1400" dirty="0"/>
                        <a:t>need to improve for women to stay in the field*. Whatever policies that improve work conditions will benefit both men and women equally</a:t>
                      </a:r>
                    </a:p>
                  </a:txBody>
                  <a:tcPr/>
                </a:tc>
                <a:tc>
                  <a:txBody>
                    <a:bodyPr/>
                    <a:lstStyle/>
                    <a:p>
                      <a:pPr algn="ctr"/>
                      <a:r>
                        <a:rPr lang="en-US" sz="1400" dirty="0"/>
                        <a:t>Yes*</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3720251219"/>
                  </a:ext>
                </a:extLst>
              </a:tr>
              <a:tr h="379738">
                <a:tc>
                  <a:txBody>
                    <a:bodyPr/>
                    <a:lstStyle/>
                    <a:p>
                      <a:r>
                        <a:rPr lang="en-US" sz="1400" dirty="0"/>
                        <a:t>Provide social programs and safety nets that can help increase income for lower income families and women</a:t>
                      </a:r>
                    </a:p>
                  </a:txBody>
                  <a:tcPr/>
                </a:tc>
                <a:tc>
                  <a:txBody>
                    <a:bodyPr/>
                    <a:lstStyle/>
                    <a:p>
                      <a:pPr algn="ctr"/>
                      <a:r>
                        <a:rPr lang="en-US" sz="1400" dirty="0"/>
                        <a:t>-</a:t>
                      </a:r>
                    </a:p>
                  </a:txBody>
                  <a:tcPr/>
                </a:tc>
                <a:tc>
                  <a:txBody>
                    <a:bodyPr/>
                    <a:lstStyle/>
                    <a:p>
                      <a:pPr algn="ctr"/>
                      <a:r>
                        <a:rPr lang="en-US" sz="1400" dirty="0"/>
                        <a:t>Yes</a:t>
                      </a:r>
                    </a:p>
                  </a:txBody>
                  <a:tcPr/>
                </a:tc>
                <a:extLst>
                  <a:ext uri="{0D108BD9-81ED-4DB2-BD59-A6C34878D82A}">
                    <a16:rowId xmlns:a16="http://schemas.microsoft.com/office/drawing/2014/main" val="1603229752"/>
                  </a:ext>
                </a:extLst>
              </a:tr>
              <a:tr h="294709">
                <a:tc>
                  <a:txBody>
                    <a:bodyPr/>
                    <a:lstStyle/>
                    <a:p>
                      <a:r>
                        <a:rPr lang="en-US" sz="1400" dirty="0"/>
                        <a:t>Increasing test scores and for young children </a:t>
                      </a:r>
                    </a:p>
                  </a:txBody>
                  <a:tcPr/>
                </a:tc>
                <a:tc>
                  <a:txBody>
                    <a:bodyPr/>
                    <a:lstStyle/>
                    <a:p>
                      <a:pPr algn="ctr"/>
                      <a:r>
                        <a:rPr lang="en-US" sz="1400" dirty="0"/>
                        <a:t>-</a:t>
                      </a:r>
                    </a:p>
                  </a:txBody>
                  <a:tcPr/>
                </a:tc>
                <a:tc>
                  <a:txBody>
                    <a:bodyPr/>
                    <a:lstStyle/>
                    <a:p>
                      <a:pPr algn="ctr"/>
                      <a:r>
                        <a:rPr lang="en-US" sz="1400" dirty="0"/>
                        <a:t>Yes</a:t>
                      </a:r>
                    </a:p>
                  </a:txBody>
                  <a:tcPr/>
                </a:tc>
                <a:extLst>
                  <a:ext uri="{0D108BD9-81ED-4DB2-BD59-A6C34878D82A}">
                    <a16:rowId xmlns:a16="http://schemas.microsoft.com/office/drawing/2014/main" val="460356711"/>
                  </a:ext>
                </a:extLst>
              </a:tr>
              <a:tr h="294709">
                <a:tc>
                  <a:txBody>
                    <a:bodyPr/>
                    <a:lstStyle/>
                    <a:p>
                      <a:r>
                        <a:rPr lang="en-US" sz="1400" dirty="0"/>
                        <a:t>Don’t decrease income tax rates of the top earners (the top 1%)</a:t>
                      </a:r>
                    </a:p>
                  </a:txBody>
                  <a:tcPr/>
                </a:tc>
                <a:tc>
                  <a:txBody>
                    <a:bodyPr/>
                    <a:lstStyle/>
                    <a:p>
                      <a:pPr algn="ctr"/>
                      <a:r>
                        <a:rPr lang="en-US" sz="1400" dirty="0"/>
                        <a:t>-</a:t>
                      </a:r>
                    </a:p>
                  </a:txBody>
                  <a:tcPr/>
                </a:tc>
                <a:tc>
                  <a:txBody>
                    <a:bodyPr/>
                    <a:lstStyle/>
                    <a:p>
                      <a:pPr algn="ctr"/>
                      <a:r>
                        <a:rPr lang="en-US" sz="1400" dirty="0"/>
                        <a:t>Yes</a:t>
                      </a:r>
                    </a:p>
                  </a:txBody>
                  <a:tcPr/>
                </a:tc>
                <a:extLst>
                  <a:ext uri="{0D108BD9-81ED-4DB2-BD59-A6C34878D82A}">
                    <a16:rowId xmlns:a16="http://schemas.microsoft.com/office/drawing/2014/main" val="588246014"/>
                  </a:ext>
                </a:extLst>
              </a:tr>
              <a:tr h="294709">
                <a:tc>
                  <a:txBody>
                    <a:bodyPr/>
                    <a:lstStyle/>
                    <a:p>
                      <a:r>
                        <a:rPr lang="en-US" sz="1400" dirty="0"/>
                        <a:t>Job training opportunities/ work-based programs for women</a:t>
                      </a:r>
                    </a:p>
                  </a:txBody>
                  <a:tcPr/>
                </a:tc>
                <a:tc>
                  <a:txBody>
                    <a:bodyPr/>
                    <a:lstStyle/>
                    <a:p>
                      <a:pPr algn="ctr"/>
                      <a:r>
                        <a:rPr lang="en-US" sz="1400" dirty="0"/>
                        <a:t>-</a:t>
                      </a:r>
                    </a:p>
                  </a:txBody>
                  <a:tcPr/>
                </a:tc>
                <a:tc>
                  <a:txBody>
                    <a:bodyPr/>
                    <a:lstStyle/>
                    <a:p>
                      <a:pPr algn="ctr"/>
                      <a:r>
                        <a:rPr lang="en-US" sz="1400" dirty="0"/>
                        <a:t>Yes</a:t>
                      </a:r>
                    </a:p>
                  </a:txBody>
                  <a:tcPr/>
                </a:tc>
                <a:extLst>
                  <a:ext uri="{0D108BD9-81ED-4DB2-BD59-A6C34878D82A}">
                    <a16:rowId xmlns:a16="http://schemas.microsoft.com/office/drawing/2014/main" val="2046243009"/>
                  </a:ext>
                </a:extLst>
              </a:tr>
              <a:tr h="294709">
                <a:tc>
                  <a:txBody>
                    <a:bodyPr/>
                    <a:lstStyle/>
                    <a:p>
                      <a:r>
                        <a:rPr lang="en-US" sz="1400" dirty="0"/>
                        <a:t>A redistribution of wealth can increase the level of innovation in a geographical area</a:t>
                      </a:r>
                    </a:p>
                  </a:txBody>
                  <a:tcPr/>
                </a:tc>
                <a:tc>
                  <a:txBody>
                    <a:bodyPr/>
                    <a:lstStyle/>
                    <a:p>
                      <a:pPr algn="ctr"/>
                      <a:r>
                        <a:rPr lang="en-US" sz="1400" dirty="0"/>
                        <a:t>-</a:t>
                      </a:r>
                    </a:p>
                  </a:txBody>
                  <a:tcPr/>
                </a:tc>
                <a:tc>
                  <a:txBody>
                    <a:bodyPr/>
                    <a:lstStyle/>
                    <a:p>
                      <a:pPr algn="ctr"/>
                      <a:r>
                        <a:rPr lang="en-US" sz="1400" dirty="0"/>
                        <a:t>Yes</a:t>
                      </a:r>
                    </a:p>
                  </a:txBody>
                  <a:tcPr/>
                </a:tc>
                <a:extLst>
                  <a:ext uri="{0D108BD9-81ED-4DB2-BD59-A6C34878D82A}">
                    <a16:rowId xmlns:a16="http://schemas.microsoft.com/office/drawing/2014/main" val="2044902492"/>
                  </a:ext>
                </a:extLst>
              </a:tr>
              <a:tr h="471684">
                <a:tc>
                  <a:txBody>
                    <a:bodyPr/>
                    <a:lstStyle/>
                    <a:p>
                      <a:r>
                        <a:rPr lang="en-US" sz="1400" dirty="0"/>
                        <a:t>Create environments that prevent women from leaving STEM fields early in their career</a:t>
                      </a:r>
                    </a:p>
                  </a:txBody>
                  <a:tcPr/>
                </a:tc>
                <a:tc>
                  <a:txBody>
                    <a:bodyPr/>
                    <a:lstStyle/>
                    <a:p>
                      <a:pPr algn="ctr"/>
                      <a:r>
                        <a:rPr lang="en-US" sz="1400" dirty="0"/>
                        <a:t>Yes</a:t>
                      </a:r>
                    </a:p>
                  </a:txBody>
                  <a:tcPr/>
                </a:tc>
                <a:tc>
                  <a:txBody>
                    <a:bodyPr/>
                    <a:lstStyle/>
                    <a:p>
                      <a:pPr algn="ctr"/>
                      <a:r>
                        <a:rPr lang="en-US" sz="1400" dirty="0"/>
                        <a:t>-</a:t>
                      </a:r>
                    </a:p>
                  </a:txBody>
                  <a:tcPr/>
                </a:tc>
                <a:extLst>
                  <a:ext uri="{0D108BD9-81ED-4DB2-BD59-A6C34878D82A}">
                    <a16:rowId xmlns:a16="http://schemas.microsoft.com/office/drawing/2014/main" val="2582567682"/>
                  </a:ext>
                </a:extLst>
              </a:tr>
            </a:tbl>
          </a:graphicData>
        </a:graphic>
      </p:graphicFrame>
      <p:sp>
        <p:nvSpPr>
          <p:cNvPr id="6" name="TextBox 5">
            <a:extLst>
              <a:ext uri="{FF2B5EF4-FFF2-40B4-BE49-F238E27FC236}">
                <a16:creationId xmlns:a16="http://schemas.microsoft.com/office/drawing/2014/main" id="{386F33BB-95B9-4C6A-B472-A07A870C1F0A}"/>
              </a:ext>
            </a:extLst>
          </p:cNvPr>
          <p:cNvSpPr txBox="1"/>
          <p:nvPr/>
        </p:nvSpPr>
        <p:spPr>
          <a:xfrm>
            <a:off x="283028" y="6256191"/>
            <a:ext cx="11716139" cy="461665"/>
          </a:xfrm>
          <a:prstGeom prst="rect">
            <a:avLst/>
          </a:prstGeom>
          <a:noFill/>
        </p:spPr>
        <p:txBody>
          <a:bodyPr wrap="square" rtlCol="0">
            <a:spAutoFit/>
          </a:bodyPr>
          <a:lstStyle/>
          <a:p>
            <a:r>
              <a:rPr lang="en-US" sz="1200" dirty="0"/>
              <a:t>*This does not indicate that working conditions should not improve overall. For example, lab work that requires long hours can be completed by both men and women. However, if there is an opportunity to improve working conditions so that the lab work does not require long hours, it should not be because </a:t>
            </a:r>
          </a:p>
        </p:txBody>
      </p:sp>
    </p:spTree>
    <p:extLst>
      <p:ext uri="{BB962C8B-B14F-4D97-AF65-F5344CB8AC3E}">
        <p14:creationId xmlns:p14="http://schemas.microsoft.com/office/powerpoint/2010/main" val="370869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7B055CAA-2668-4929-8202-DBD35A78E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A7D72D2-E5E9-4DC2-9870-BF182BDD9C05}"/>
              </a:ext>
            </a:extLst>
          </p:cNvPr>
          <p:cNvSpPr txBox="1"/>
          <p:nvPr/>
        </p:nvSpPr>
        <p:spPr>
          <a:xfrm>
            <a:off x="847725" y="702156"/>
            <a:ext cx="10763083" cy="664618"/>
          </a:xfrm>
          <a:prstGeom prst="rect">
            <a:avLst/>
          </a:prstGeom>
        </p:spPr>
        <p:txBody>
          <a:bodyPr vert="horz" lIns="91440" tIns="45720" rIns="91440" bIns="45720" rtlCol="0" anchor="b">
            <a:normAutofit/>
          </a:bodyPr>
          <a:lstStyle/>
          <a:p>
            <a:pPr defTabSz="457200">
              <a:spcBef>
                <a:spcPct val="0"/>
              </a:spcBef>
              <a:spcAft>
                <a:spcPts val="600"/>
              </a:spcAft>
            </a:pPr>
            <a:r>
              <a:rPr lang="en-US" sz="2800" cap="all">
                <a:solidFill>
                  <a:schemeClr val="tx1">
                    <a:lumMod val="75000"/>
                    <a:lumOff val="25000"/>
                  </a:schemeClr>
                </a:solidFill>
                <a:latin typeface="+mj-lt"/>
                <a:ea typeface="+mj-ea"/>
                <a:cs typeface="+mj-cs"/>
              </a:rPr>
              <a:t>1900-1940 General Golden Facts Estimated by Akcigit</a:t>
            </a:r>
          </a:p>
        </p:txBody>
      </p:sp>
      <p:sp>
        <p:nvSpPr>
          <p:cNvPr id="42" name="Rectangle 41">
            <a:extLst>
              <a:ext uri="{FF2B5EF4-FFF2-40B4-BE49-F238E27FC236}">
                <a16:creationId xmlns:a16="http://schemas.microsoft.com/office/drawing/2014/main" id="{38F88ED4-721F-4A25-9A68-66C57B1F8D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44" name="Rectangle 43">
            <a:extLst>
              <a:ext uri="{FF2B5EF4-FFF2-40B4-BE49-F238E27FC236}">
                <a16:creationId xmlns:a16="http://schemas.microsoft.com/office/drawing/2014/main" id="{3A5A85F2-11BA-4322-9355-08C0DEC7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6" name="Rectangle 45">
            <a:extLst>
              <a:ext uri="{FF2B5EF4-FFF2-40B4-BE49-F238E27FC236}">
                <a16:creationId xmlns:a16="http://schemas.microsoft.com/office/drawing/2014/main" id="{1A88A0CA-0BDB-4A19-A648-638BE196B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DA114832-3AC2-489C-9CC7-5ACD8A6E0FC0}"/>
              </a:ext>
            </a:extLst>
          </p:cNvPr>
          <p:cNvSpPr>
            <a:spLocks noGrp="1"/>
          </p:cNvSpPr>
          <p:nvPr>
            <p:ph idx="1"/>
          </p:nvPr>
        </p:nvSpPr>
        <p:spPr>
          <a:xfrm>
            <a:off x="638176" y="1638300"/>
            <a:ext cx="10972632" cy="4438650"/>
          </a:xfrm>
        </p:spPr>
        <p:txBody>
          <a:bodyPr vert="horz" lIns="91440" tIns="45720" rIns="91440" bIns="45720" rtlCol="0" anchor="ctr">
            <a:noAutofit/>
          </a:bodyPr>
          <a:lstStyle/>
          <a:p>
            <a:pPr marL="0" indent="0">
              <a:lnSpc>
                <a:spcPct val="100000"/>
              </a:lnSpc>
            </a:pPr>
            <a:endParaRPr lang="en-US" sz="2400" dirty="0"/>
          </a:p>
          <a:p>
            <a:pPr marL="0" indent="0">
              <a:lnSpc>
                <a:spcPct val="100000"/>
              </a:lnSpc>
            </a:pPr>
            <a:r>
              <a:rPr lang="en-US" sz="2400" dirty="0"/>
              <a:t>Inventors were more educated on average and were most productive between the age of 36 and 55. </a:t>
            </a:r>
          </a:p>
          <a:p>
            <a:pPr marL="0" indent="0">
              <a:lnSpc>
                <a:spcPct val="100000"/>
              </a:lnSpc>
            </a:pPr>
            <a:r>
              <a:rPr lang="en-US" sz="2400" dirty="0"/>
              <a:t>Father’s income and father’s education were highly correlated with becoming an inventor, especially through the effect on the level of a child’s education. </a:t>
            </a:r>
          </a:p>
          <a:p>
            <a:pPr marL="0" indent="0">
              <a:lnSpc>
                <a:spcPct val="100000"/>
              </a:lnSpc>
            </a:pPr>
            <a:r>
              <a:rPr lang="en-US" sz="2400" dirty="0"/>
              <a:t>Inventors tend to marry later in life or not at all. </a:t>
            </a:r>
          </a:p>
          <a:p>
            <a:pPr marL="0" indent="0">
              <a:lnSpc>
                <a:spcPct val="100000"/>
              </a:lnSpc>
            </a:pPr>
            <a:r>
              <a:rPr lang="en-US" sz="2400" dirty="0"/>
              <a:t>Broad measures of income inequality, such as the Gini coefficient, were negatively correlated with innovation at the state level</a:t>
            </a:r>
          </a:p>
          <a:p>
            <a:pPr marL="0" indent="0">
              <a:lnSpc>
                <a:spcPct val="100000"/>
              </a:lnSpc>
            </a:pPr>
            <a:r>
              <a:rPr lang="en-US" sz="2400" dirty="0"/>
              <a:t> The top-1% income share had a U-shaped relationship with innovation. </a:t>
            </a:r>
          </a:p>
          <a:p>
            <a:pPr marL="0" indent="0">
              <a:lnSpc>
                <a:spcPct val="100000"/>
              </a:lnSpc>
            </a:pPr>
            <a:r>
              <a:rPr lang="en-US" sz="2400" dirty="0"/>
              <a:t>Innovation hotspots tended to be financially independent and more geographically connected (higher levels of social cohesion)</a:t>
            </a:r>
          </a:p>
        </p:txBody>
      </p:sp>
    </p:spTree>
    <p:extLst>
      <p:ext uri="{BB962C8B-B14F-4D97-AF65-F5344CB8AC3E}">
        <p14:creationId xmlns:p14="http://schemas.microsoft.com/office/powerpoint/2010/main" val="1029905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F3BE1-735A-41CF-A2B7-4D7A3B35915D}"/>
              </a:ext>
            </a:extLst>
          </p:cNvPr>
          <p:cNvSpPr>
            <a:spLocks noGrp="1"/>
          </p:cNvSpPr>
          <p:nvPr>
            <p:ph type="title"/>
          </p:nvPr>
        </p:nvSpPr>
        <p:spPr>
          <a:xfrm>
            <a:off x="581192" y="702156"/>
            <a:ext cx="11029616" cy="514248"/>
          </a:xfrm>
        </p:spPr>
        <p:txBody>
          <a:bodyPr>
            <a:normAutofit fontScale="90000"/>
          </a:bodyPr>
          <a:lstStyle/>
          <a:p>
            <a:r>
              <a:rPr lang="en-US" dirty="0"/>
              <a:t>Modern Times – Alexander Bell building on </a:t>
            </a:r>
            <a:r>
              <a:rPr lang="en-US" dirty="0" err="1"/>
              <a:t>Akcigit</a:t>
            </a:r>
            <a:endParaRPr lang="en-US" dirty="0"/>
          </a:p>
        </p:txBody>
      </p:sp>
      <p:sp>
        <p:nvSpPr>
          <p:cNvPr id="3" name="Content Placeholder 2">
            <a:extLst>
              <a:ext uri="{FF2B5EF4-FFF2-40B4-BE49-F238E27FC236}">
                <a16:creationId xmlns:a16="http://schemas.microsoft.com/office/drawing/2014/main" id="{DC05892A-CD1D-4357-80AE-E36BFC390CBA}"/>
              </a:ext>
            </a:extLst>
          </p:cNvPr>
          <p:cNvSpPr>
            <a:spLocks noGrp="1"/>
          </p:cNvSpPr>
          <p:nvPr>
            <p:ph idx="1"/>
          </p:nvPr>
        </p:nvSpPr>
        <p:spPr>
          <a:xfrm>
            <a:off x="581192" y="2030136"/>
            <a:ext cx="11029615" cy="3945214"/>
          </a:xfrm>
        </p:spPr>
        <p:txBody>
          <a:bodyPr>
            <a:noAutofit/>
          </a:bodyPr>
          <a:lstStyle/>
          <a:p>
            <a:r>
              <a:rPr lang="en-US" sz="2400" dirty="0"/>
              <a:t>Neighborhood effects can measure the build up of human capital, but not as well as family or individual level characteristics</a:t>
            </a:r>
          </a:p>
          <a:p>
            <a:r>
              <a:rPr lang="en-US" sz="2400" dirty="0"/>
              <a:t>There are gender, technology, and race specific variations in inventor outcomes</a:t>
            </a:r>
          </a:p>
          <a:p>
            <a:r>
              <a:rPr lang="en-US" sz="2400" dirty="0"/>
              <a:t>New England, Pacific, and parts of the Midwest are innovation hubs, South not so much</a:t>
            </a:r>
          </a:p>
          <a:p>
            <a:r>
              <a:rPr lang="en-US" sz="2400" dirty="0"/>
              <a:t>Neighborhoods with higher levels of income, education, and access to STEM related networks had a higher probability of producing an inventor</a:t>
            </a:r>
          </a:p>
          <a:p>
            <a:r>
              <a:rPr lang="en-US" sz="2400" dirty="0"/>
              <a:t>Test scores from NYC public schools indicate that inventors score in the 90</a:t>
            </a:r>
            <a:r>
              <a:rPr lang="en-US" sz="2400" baseline="30000" dirty="0"/>
              <a:t>th</a:t>
            </a:r>
            <a:r>
              <a:rPr lang="en-US" sz="2400" dirty="0"/>
              <a:t> percentile in 3</a:t>
            </a:r>
            <a:r>
              <a:rPr lang="en-US" sz="2400" baseline="30000" dirty="0"/>
              <a:t>rd</a:t>
            </a:r>
            <a:r>
              <a:rPr lang="en-US" sz="2400" dirty="0"/>
              <a:t> grade (Ages 7-9) standardized tests</a:t>
            </a:r>
          </a:p>
        </p:txBody>
      </p:sp>
    </p:spTree>
    <p:extLst>
      <p:ext uri="{BB962C8B-B14F-4D97-AF65-F5344CB8AC3E}">
        <p14:creationId xmlns:p14="http://schemas.microsoft.com/office/powerpoint/2010/main" val="2376655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68B997F-041F-4CEC-8FC9-F6173A7798C5}"/>
              </a:ext>
            </a:extLst>
          </p:cNvPr>
          <p:cNvPicPr>
            <a:picLocks noChangeAspect="1"/>
          </p:cNvPicPr>
          <p:nvPr/>
        </p:nvPicPr>
        <p:blipFill>
          <a:blip r:embed="rId2"/>
          <a:stretch>
            <a:fillRect/>
          </a:stretch>
        </p:blipFill>
        <p:spPr>
          <a:xfrm>
            <a:off x="1302307" y="321734"/>
            <a:ext cx="3736553" cy="2905170"/>
          </a:xfrm>
          <a:prstGeom prst="rect">
            <a:avLst/>
          </a:prstGeom>
        </p:spPr>
      </p:pic>
      <p:sp>
        <p:nvSpPr>
          <p:cNvPr id="47" name="Rectangle 38">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C3464B1-EB41-4338-95F4-6FA43FD0EC25}"/>
              </a:ext>
            </a:extLst>
          </p:cNvPr>
          <p:cNvPicPr>
            <a:picLocks noChangeAspect="1"/>
          </p:cNvPicPr>
          <p:nvPr/>
        </p:nvPicPr>
        <p:blipFill>
          <a:blip r:embed="rId3"/>
          <a:stretch>
            <a:fillRect/>
          </a:stretch>
        </p:blipFill>
        <p:spPr>
          <a:xfrm>
            <a:off x="1264373" y="3631096"/>
            <a:ext cx="3597734" cy="2905170"/>
          </a:xfrm>
          <a:prstGeom prst="rect">
            <a:avLst/>
          </a:prstGeom>
        </p:spPr>
      </p:pic>
      <p:sp>
        <p:nvSpPr>
          <p:cNvPr id="48" name="Rectangle 40">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2">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BC8CB46-DE16-498E-B8D9-A74CFE7CD658}"/>
              </a:ext>
            </a:extLst>
          </p:cNvPr>
          <p:cNvPicPr>
            <a:picLocks noChangeAspect="1"/>
          </p:cNvPicPr>
          <p:nvPr/>
        </p:nvPicPr>
        <p:blipFill>
          <a:blip r:embed="rId4"/>
          <a:stretch>
            <a:fillRect/>
          </a:stretch>
        </p:blipFill>
        <p:spPr>
          <a:xfrm>
            <a:off x="7214390" y="3606144"/>
            <a:ext cx="3780803" cy="2930122"/>
          </a:xfrm>
          <a:prstGeom prst="rect">
            <a:avLst/>
          </a:prstGeom>
        </p:spPr>
      </p:pic>
      <p:pic>
        <p:nvPicPr>
          <p:cNvPr id="6" name="Picture 5">
            <a:extLst>
              <a:ext uri="{FF2B5EF4-FFF2-40B4-BE49-F238E27FC236}">
                <a16:creationId xmlns:a16="http://schemas.microsoft.com/office/drawing/2014/main" id="{37B8024A-B8B8-4439-843A-2FE1242B1824}"/>
              </a:ext>
            </a:extLst>
          </p:cNvPr>
          <p:cNvPicPr>
            <a:picLocks noChangeAspect="1"/>
          </p:cNvPicPr>
          <p:nvPr/>
        </p:nvPicPr>
        <p:blipFill>
          <a:blip r:embed="rId5"/>
          <a:stretch>
            <a:fillRect/>
          </a:stretch>
        </p:blipFill>
        <p:spPr>
          <a:xfrm>
            <a:off x="7305830" y="321734"/>
            <a:ext cx="3780803" cy="2949027"/>
          </a:xfrm>
          <a:prstGeom prst="rect">
            <a:avLst/>
          </a:prstGeom>
        </p:spPr>
      </p:pic>
    </p:spTree>
    <p:extLst>
      <p:ext uri="{BB962C8B-B14F-4D97-AF65-F5344CB8AC3E}">
        <p14:creationId xmlns:p14="http://schemas.microsoft.com/office/powerpoint/2010/main" val="1723990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751CB9-7B25-4EB8-9A6F-82F822549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1317383-CF3B-4B02-9512-BECBEF63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B1D4C7A0-6DF2-4F2D-A45D-F111582974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DBF3943D-BCB6-4B31-809D-A00568648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9373A6F-2E1F-4613-8E1D-D68057D29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2377" y="601200"/>
            <a:ext cx="3707477" cy="562497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9A9D0F5B-84F4-4E32-AA5A-2BDD780D2403}"/>
              </a:ext>
            </a:extLst>
          </p:cNvPr>
          <p:cNvSpPr>
            <a:spLocks noGrp="1"/>
          </p:cNvSpPr>
          <p:nvPr>
            <p:ph type="title"/>
          </p:nvPr>
        </p:nvSpPr>
        <p:spPr>
          <a:xfrm>
            <a:off x="601255" y="702155"/>
            <a:ext cx="3409783" cy="1300365"/>
          </a:xfrm>
        </p:spPr>
        <p:txBody>
          <a:bodyPr>
            <a:normAutofit/>
          </a:bodyPr>
          <a:lstStyle/>
          <a:p>
            <a:r>
              <a:rPr lang="en-US">
                <a:solidFill>
                  <a:srgbClr val="FFFFFF"/>
                </a:solidFill>
              </a:rPr>
              <a:t>New Findings</a:t>
            </a:r>
          </a:p>
        </p:txBody>
      </p:sp>
      <p:sp>
        <p:nvSpPr>
          <p:cNvPr id="3" name="Content Placeholder 2">
            <a:extLst>
              <a:ext uri="{FF2B5EF4-FFF2-40B4-BE49-F238E27FC236}">
                <a16:creationId xmlns:a16="http://schemas.microsoft.com/office/drawing/2014/main" id="{2F48E58D-F53D-4CE0-9165-37E01C480011}"/>
              </a:ext>
            </a:extLst>
          </p:cNvPr>
          <p:cNvSpPr>
            <a:spLocks noGrp="1"/>
          </p:cNvSpPr>
          <p:nvPr>
            <p:ph idx="1"/>
          </p:nvPr>
        </p:nvSpPr>
        <p:spPr>
          <a:xfrm>
            <a:off x="591224" y="2002520"/>
            <a:ext cx="3409782" cy="3823607"/>
          </a:xfrm>
        </p:spPr>
        <p:txBody>
          <a:bodyPr>
            <a:normAutofit/>
          </a:bodyPr>
          <a:lstStyle/>
          <a:p>
            <a:pPr>
              <a:lnSpc>
                <a:spcPct val="100000"/>
              </a:lnSpc>
            </a:pPr>
            <a:r>
              <a:rPr lang="en-US" sz="1400" dirty="0">
                <a:solidFill>
                  <a:srgbClr val="FFFFFF"/>
                </a:solidFill>
              </a:rPr>
              <a:t>children who grow up in the areas where the most innovation occurs tend to be most likely to go into innovation themselves</a:t>
            </a:r>
          </a:p>
          <a:p>
            <a:pPr>
              <a:lnSpc>
                <a:spcPct val="100000"/>
              </a:lnSpc>
            </a:pPr>
            <a:r>
              <a:rPr lang="en-US" sz="1400" dirty="0">
                <a:solidFill>
                  <a:srgbClr val="FFFFFF"/>
                </a:solidFill>
              </a:rPr>
              <a:t>exposure to innovation during childhood through one’s neighbors increases a child’s propensity to innovate </a:t>
            </a:r>
          </a:p>
          <a:p>
            <a:pPr>
              <a:lnSpc>
                <a:spcPct val="100000"/>
              </a:lnSpc>
            </a:pPr>
            <a:r>
              <a:rPr lang="en-US" sz="1400" dirty="0">
                <a:solidFill>
                  <a:srgbClr val="FFFFFF"/>
                </a:solidFill>
              </a:rPr>
              <a:t>, Their model “regress[es] the fraction of children who grow up to be inventors in each CZ on the patent rate of workers in their childhood CZ” to find innovation rates using simple OLS</a:t>
            </a:r>
          </a:p>
          <a:p>
            <a:pPr marL="0" indent="0">
              <a:lnSpc>
                <a:spcPct val="100000"/>
              </a:lnSpc>
              <a:buNone/>
            </a:pPr>
            <a:endParaRPr lang="en-US" sz="1400" dirty="0">
              <a:solidFill>
                <a:srgbClr val="FFFFFF"/>
              </a:solidFill>
            </a:endParaRPr>
          </a:p>
        </p:txBody>
      </p:sp>
      <p:pic>
        <p:nvPicPr>
          <p:cNvPr id="4" name="Picture 3">
            <a:extLst>
              <a:ext uri="{FF2B5EF4-FFF2-40B4-BE49-F238E27FC236}">
                <a16:creationId xmlns:a16="http://schemas.microsoft.com/office/drawing/2014/main" id="{BA7687FF-4F48-4D13-9BE9-29ACDF581B47}"/>
              </a:ext>
            </a:extLst>
          </p:cNvPr>
          <p:cNvPicPr>
            <a:picLocks noChangeAspect="1"/>
          </p:cNvPicPr>
          <p:nvPr/>
        </p:nvPicPr>
        <p:blipFill>
          <a:blip r:embed="rId2"/>
          <a:stretch>
            <a:fillRect/>
          </a:stretch>
        </p:blipFill>
        <p:spPr>
          <a:xfrm>
            <a:off x="4229720" y="225760"/>
            <a:ext cx="7430860" cy="6000419"/>
          </a:xfrm>
          <a:prstGeom prst="rect">
            <a:avLst/>
          </a:prstGeom>
        </p:spPr>
      </p:pic>
    </p:spTree>
    <p:extLst>
      <p:ext uri="{BB962C8B-B14F-4D97-AF65-F5344CB8AC3E}">
        <p14:creationId xmlns:p14="http://schemas.microsoft.com/office/powerpoint/2010/main" val="193355210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C0000-BEBA-451A-A32B-ECE294506A0F}"/>
              </a:ext>
            </a:extLst>
          </p:cNvPr>
          <p:cNvSpPr>
            <a:spLocks noGrp="1"/>
          </p:cNvSpPr>
          <p:nvPr>
            <p:ph type="title"/>
          </p:nvPr>
        </p:nvSpPr>
        <p:spPr/>
        <p:txBody>
          <a:bodyPr/>
          <a:lstStyle/>
          <a:p>
            <a:r>
              <a:rPr lang="en-US" dirty="0"/>
              <a:t>Let’s do Micro -Jennifer Hunt’s Empirical Analysis on patenting categories and women’s outcomes</a:t>
            </a:r>
          </a:p>
        </p:txBody>
      </p:sp>
      <p:sp>
        <p:nvSpPr>
          <p:cNvPr id="8" name="TextBox 7">
            <a:extLst>
              <a:ext uri="{FF2B5EF4-FFF2-40B4-BE49-F238E27FC236}">
                <a16:creationId xmlns:a16="http://schemas.microsoft.com/office/drawing/2014/main" id="{2488BB20-8A7D-44DB-A74F-9A5F542EF371}"/>
              </a:ext>
            </a:extLst>
          </p:cNvPr>
          <p:cNvSpPr txBox="1"/>
          <p:nvPr/>
        </p:nvSpPr>
        <p:spPr>
          <a:xfrm>
            <a:off x="1025597" y="1972742"/>
            <a:ext cx="10425820" cy="4370427"/>
          </a:xfrm>
          <a:prstGeom prst="rect">
            <a:avLst/>
          </a:prstGeom>
          <a:noFill/>
        </p:spPr>
        <p:txBody>
          <a:bodyPr wrap="square" rtlCol="0">
            <a:spAutoFit/>
          </a:bodyPr>
          <a:lstStyle/>
          <a:p>
            <a:pPr marL="285750" indent="-285750">
              <a:buFont typeface="Arial" panose="020B0604020202020204" pitchFamily="34" charset="0"/>
              <a:buChar char="•"/>
            </a:pPr>
            <a:r>
              <a:rPr lang="en-US" sz="2000" dirty="0"/>
              <a:t>7.5% of patents granted were reported by female inventors </a:t>
            </a:r>
          </a:p>
          <a:p>
            <a:pPr marL="285750" indent="-285750">
              <a:buFont typeface="Arial" panose="020B0604020202020204" pitchFamily="34" charset="0"/>
              <a:buChar char="•"/>
            </a:pPr>
            <a:r>
              <a:rPr lang="en-US" sz="2000" dirty="0"/>
              <a:t> 5.5% of commercialized or licensed patents, were reported by female inventors</a:t>
            </a:r>
          </a:p>
          <a:p>
            <a:endParaRPr lang="en-US" sz="2000" dirty="0"/>
          </a:p>
          <a:p>
            <a:r>
              <a:rPr lang="en-US" sz="2000" dirty="0"/>
              <a:t>Highly commercial patents: Electrical and Mechanical</a:t>
            </a:r>
          </a:p>
          <a:p>
            <a:pPr marL="285750" indent="-285750">
              <a:buFont typeface="Arial" panose="020B0604020202020204" pitchFamily="34" charset="0"/>
              <a:buChar char="•"/>
            </a:pPr>
            <a:r>
              <a:rPr lang="en-US" sz="2000" dirty="0"/>
              <a:t>62% in electrical engineering and mechanical engineering are commercialized. </a:t>
            </a:r>
          </a:p>
          <a:p>
            <a:endParaRPr lang="en-US" sz="2000" dirty="0"/>
          </a:p>
          <a:p>
            <a:r>
              <a:rPr lang="en-US" sz="2000" dirty="0"/>
              <a:t>Highly Non-Commercial: Life Sciences</a:t>
            </a:r>
          </a:p>
          <a:p>
            <a:pPr marL="285750" indent="-285750">
              <a:buFont typeface="Arial" panose="020B0604020202020204" pitchFamily="34" charset="0"/>
              <a:buChar char="•"/>
            </a:pPr>
            <a:r>
              <a:rPr lang="en-US" sz="2000" dirty="0"/>
              <a:t>Only 39% of patents granted in life sciences are commercialized</a:t>
            </a:r>
          </a:p>
          <a:p>
            <a:pPr marL="285750" indent="-285750">
              <a:buFont typeface="Arial" panose="020B0604020202020204" pitchFamily="34" charset="0"/>
              <a:buChar char="•"/>
            </a:pPr>
            <a:r>
              <a:rPr lang="en-US" sz="2000" dirty="0"/>
              <a:t>Majority of women patent in this category </a:t>
            </a:r>
          </a:p>
          <a:p>
            <a:pPr marL="285750" indent="-285750">
              <a:buFont typeface="Arial" panose="020B0604020202020204" pitchFamily="34" charset="0"/>
              <a:buChar char="•"/>
            </a:pPr>
            <a:endParaRPr lang="en-US" sz="2000" dirty="0"/>
          </a:p>
          <a:p>
            <a:r>
              <a:rPr lang="en-US" sz="2000" dirty="0"/>
              <a:t>Are intelligent, but not as highly intelligent as others in their fields: Less PhDs, more Masters </a:t>
            </a:r>
          </a:p>
          <a:p>
            <a:endParaRPr lang="en-US" sz="2000" dirty="0"/>
          </a:p>
          <a:p>
            <a:r>
              <a:rPr lang="en-US" sz="2000" dirty="0"/>
              <a:t>Model: Simple OLS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89009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C2143-0B64-4B90-BC86-DAFE10C91A33}"/>
              </a:ext>
            </a:extLst>
          </p:cNvPr>
          <p:cNvSpPr>
            <a:spLocks noGrp="1"/>
          </p:cNvSpPr>
          <p:nvPr>
            <p:ph type="title"/>
          </p:nvPr>
        </p:nvSpPr>
        <p:spPr>
          <a:xfrm>
            <a:off x="581192" y="702156"/>
            <a:ext cx="11029616" cy="613460"/>
          </a:xfrm>
        </p:spPr>
        <p:txBody>
          <a:bodyPr/>
          <a:lstStyle/>
          <a:p>
            <a:r>
              <a:rPr lang="en-US" dirty="0"/>
              <a:t>4 Distinct models: Same Concept</a:t>
            </a:r>
          </a:p>
        </p:txBody>
      </p:sp>
      <p:pic>
        <p:nvPicPr>
          <p:cNvPr id="5" name="Picture 4">
            <a:extLst>
              <a:ext uri="{FF2B5EF4-FFF2-40B4-BE49-F238E27FC236}">
                <a16:creationId xmlns:a16="http://schemas.microsoft.com/office/drawing/2014/main" id="{1CD676E6-5981-4F49-A3C7-79BE1B573843}"/>
              </a:ext>
            </a:extLst>
          </p:cNvPr>
          <p:cNvPicPr>
            <a:picLocks noChangeAspect="1"/>
          </p:cNvPicPr>
          <p:nvPr/>
        </p:nvPicPr>
        <p:blipFill>
          <a:blip r:embed="rId2"/>
          <a:stretch>
            <a:fillRect/>
          </a:stretch>
        </p:blipFill>
        <p:spPr>
          <a:xfrm>
            <a:off x="2770997" y="5260494"/>
            <a:ext cx="7372350" cy="895350"/>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714B7C23-FF8E-4A64-8A15-154092F15B83}"/>
                  </a:ext>
                </a:extLst>
              </p:cNvPr>
              <p:cNvSpPr/>
              <p:nvPr/>
            </p:nvSpPr>
            <p:spPr>
              <a:xfrm>
                <a:off x="3593557" y="1663031"/>
                <a:ext cx="5336974" cy="567271"/>
              </a:xfrm>
              <a:prstGeom prst="rect">
                <a:avLst/>
              </a:prstGeom>
            </p:spPr>
            <p:txBody>
              <a:bodyPr wrap="none">
                <a:spAutoFit/>
              </a:bodyPr>
              <a:lstStyle/>
              <a:p>
                <a:pPr indent="457200" algn="ctr">
                  <a:lnSpc>
                    <a:spcPct val="20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log(Share of citations) = </a:t>
                </a:r>
                <a:r>
                  <a:rPr lang="el-GR" dirty="0">
                    <a:latin typeface="Times New Roman" panose="02020603050405020304" pitchFamily="18" charset="0"/>
                    <a:ea typeface="Calibri" panose="020F0502020204030204" pitchFamily="34" charset="0"/>
                    <a:cs typeface="Times New Roman" panose="02020603050405020304" pitchFamily="18" charset="0"/>
                  </a:rPr>
                  <a:t>α</a:t>
                </a:r>
                <a:r>
                  <a:rPr lang="en-US"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nor/>
                          </m:rPr>
                          <a:rPr lang="el-GR">
                            <a:latin typeface="Times New Roman" panose="02020603050405020304" pitchFamily="18" charset="0"/>
                            <a:ea typeface="Calibri" panose="020F0502020204030204" pitchFamily="34" charset="0"/>
                            <a:cs typeface="Times New Roman" panose="02020603050405020304" pitchFamily="18" charset="0"/>
                          </a:rPr>
                          <m:t>β</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𝑋</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nor/>
                          </m:rPr>
                          <a:rPr lang="el-GR">
                            <a:latin typeface="Times New Roman" panose="02020603050405020304" pitchFamily="18" charset="0"/>
                            <a:ea typeface="Calibri" panose="020F0502020204030204" pitchFamily="34" charset="0"/>
                            <a:cs typeface="Times New Roman" panose="02020603050405020304" pitchFamily="18" charset="0"/>
                          </a:rPr>
                          <m:t>β</m:t>
                        </m:r>
                      </m:e>
                      <m:sub>
                        <m:r>
                          <a:rPr lang="en-US" i="1">
                            <a:latin typeface="Cambria Math" panose="02040503050406030204" pitchFamily="18" charset="0"/>
                            <a:ea typeface="Calibri" panose="020F0502020204030204" pitchFamily="34" charset="0"/>
                            <a:cs typeface="Times New Roman" panose="02020603050405020304" pitchFamily="18" charset="0"/>
                          </a:rPr>
                          <m:t>𝑛</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𝑋</m:t>
                        </m:r>
                      </m:e>
                      <m:sub>
                        <m:r>
                          <a:rPr lang="en-US" i="1">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dirty="0">
                    <a:latin typeface="Times New Roman" panose="02020603050405020304" pitchFamily="18" charset="0"/>
                    <a:ea typeface="Calibri" panose="020F0502020204030204" pitchFamily="34" charset="0"/>
                    <a:cs typeface="Times New Roman" panose="02020603050405020304" pitchFamily="18" charset="0"/>
                  </a:rPr>
                  <a:t> +ε</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6" name="Rectangle 5">
                <a:extLst>
                  <a:ext uri="{FF2B5EF4-FFF2-40B4-BE49-F238E27FC236}">
                    <a16:creationId xmlns:a16="http://schemas.microsoft.com/office/drawing/2014/main" id="{714B7C23-FF8E-4A64-8A15-154092F15B83}"/>
                  </a:ext>
                </a:extLst>
              </p:cNvPr>
              <p:cNvSpPr>
                <a:spLocks noRot="1" noChangeAspect="1" noMove="1" noResize="1" noEditPoints="1" noAdjustHandles="1" noChangeArrowheads="1" noChangeShapeType="1" noTextEdit="1"/>
              </p:cNvSpPr>
              <p:nvPr/>
            </p:nvSpPr>
            <p:spPr>
              <a:xfrm>
                <a:off x="3593557" y="1663031"/>
                <a:ext cx="5336974" cy="567271"/>
              </a:xfrm>
              <a:prstGeom prst="rect">
                <a:avLst/>
              </a:prstGeom>
              <a:blipFill>
                <a:blip r:embed="rId3"/>
                <a:stretch>
                  <a:fillRect r="-457"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F47F8530-FF15-4EC9-82A9-65C2FE71630F}"/>
                  </a:ext>
                </a:extLst>
              </p:cNvPr>
              <p:cNvSpPr/>
              <p:nvPr/>
            </p:nvSpPr>
            <p:spPr>
              <a:xfrm>
                <a:off x="3504526" y="2077873"/>
                <a:ext cx="5441169" cy="567271"/>
              </a:xfrm>
              <a:prstGeom prst="rect">
                <a:avLst/>
              </a:prstGeom>
            </p:spPr>
            <p:txBody>
              <a:bodyPr wrap="none">
                <a:spAutoFit/>
              </a:bodyPr>
              <a:lstStyle/>
              <a:p>
                <a:pPr indent="457200" algn="ctr">
                  <a:lnSpc>
                    <a:spcPct val="200000"/>
                  </a:lnSpc>
                  <a:spcAft>
                    <a:spcPts val="800"/>
                  </a:spcAft>
                </a:pPr>
                <a:r>
                  <a:rPr lang="en-US" dirty="0">
                    <a:latin typeface="Times New Roman" panose="02020603050405020304" pitchFamily="18" charset="0"/>
                    <a:ea typeface="Calibri" panose="020F0502020204030204" pitchFamily="34" charset="0"/>
                    <a:cs typeface="Times New Roman" panose="02020603050405020304" pitchFamily="18" charset="0"/>
                  </a:rPr>
                  <a:t>log(Share of Inventor) = </a:t>
                </a:r>
                <a:r>
                  <a:rPr lang="el-GR" dirty="0">
                    <a:latin typeface="Times New Roman" panose="02020603050405020304" pitchFamily="18" charset="0"/>
                    <a:ea typeface="Calibri" panose="020F0502020204030204" pitchFamily="34" charset="0"/>
                    <a:cs typeface="Times New Roman" panose="02020603050405020304" pitchFamily="18" charset="0"/>
                  </a:rPr>
                  <a:t>α</a:t>
                </a:r>
                <a:r>
                  <a:rPr lang="en-US"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nor/>
                          </m:rPr>
                          <a:rPr lang="el-GR">
                            <a:latin typeface="Times New Roman" panose="02020603050405020304" pitchFamily="18" charset="0"/>
                            <a:ea typeface="Calibri" panose="020F0502020204030204" pitchFamily="34" charset="0"/>
                            <a:cs typeface="Times New Roman" panose="02020603050405020304" pitchFamily="18" charset="0"/>
                          </a:rPr>
                          <m:t>β</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𝑋</m:t>
                        </m:r>
                      </m:e>
                      <m:sub>
                        <m:r>
                          <a:rPr lang="en-US" i="1">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dirty="0">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m:rPr>
                            <m:nor/>
                          </m:rPr>
                          <a:rPr lang="el-GR">
                            <a:latin typeface="Times New Roman" panose="02020603050405020304" pitchFamily="18" charset="0"/>
                            <a:ea typeface="Calibri" panose="020F0502020204030204" pitchFamily="34" charset="0"/>
                            <a:cs typeface="Times New Roman" panose="02020603050405020304" pitchFamily="18" charset="0"/>
                          </a:rPr>
                          <m:t>β</m:t>
                        </m:r>
                      </m:e>
                      <m:sub>
                        <m:r>
                          <a:rPr lang="en-US" i="1">
                            <a:latin typeface="Cambria Math" panose="02040503050406030204" pitchFamily="18" charset="0"/>
                            <a:ea typeface="Calibri" panose="020F0502020204030204" pitchFamily="34" charset="0"/>
                            <a:cs typeface="Times New Roman" panose="02020603050405020304" pitchFamily="18" charset="0"/>
                          </a:rPr>
                          <m:t>𝑛</m:t>
                        </m:r>
                      </m:sub>
                    </m:sSub>
                    <m:r>
                      <a:rPr lang="en-US" i="1">
                        <a:latin typeface="Cambria Math" panose="02040503050406030204" pitchFamily="18" charset="0"/>
                        <a:ea typeface="Calibri" panose="020F0502020204030204" pitchFamily="34" charset="0"/>
                        <a:cs typeface="Times New Roman" panose="02020603050405020304" pitchFamily="18" charset="0"/>
                      </a:rPr>
                      <m:t> </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en-US" i="1">
                            <a:latin typeface="Cambria Math" panose="02040503050406030204" pitchFamily="18" charset="0"/>
                            <a:ea typeface="Calibri" panose="020F0502020204030204" pitchFamily="34" charset="0"/>
                            <a:cs typeface="Times New Roman" panose="02020603050405020304" pitchFamily="18" charset="0"/>
                          </a:rPr>
                          <m:t>𝑋</m:t>
                        </m:r>
                      </m:e>
                      <m:sub>
                        <m:r>
                          <a:rPr lang="en-US" i="1">
                            <a:latin typeface="Cambria Math" panose="02040503050406030204" pitchFamily="18" charset="0"/>
                            <a:ea typeface="Calibri" panose="020F0502020204030204" pitchFamily="34" charset="0"/>
                            <a:cs typeface="Times New Roman" panose="02020603050405020304" pitchFamily="18" charset="0"/>
                          </a:rPr>
                          <m:t>𝑛</m:t>
                        </m:r>
                      </m:sub>
                    </m:sSub>
                  </m:oMath>
                </a14:m>
                <a:r>
                  <a:rPr lang="en-US" dirty="0">
                    <a:latin typeface="Times New Roman" panose="02020603050405020304" pitchFamily="18" charset="0"/>
                    <a:ea typeface="Calibri" panose="020F0502020204030204" pitchFamily="34" charset="0"/>
                    <a:cs typeface="Times New Roman" panose="02020603050405020304" pitchFamily="18" charset="0"/>
                  </a:rPr>
                  <a:t> +ε</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7" name="Rectangle 6">
                <a:extLst>
                  <a:ext uri="{FF2B5EF4-FFF2-40B4-BE49-F238E27FC236}">
                    <a16:creationId xmlns:a16="http://schemas.microsoft.com/office/drawing/2014/main" id="{F47F8530-FF15-4EC9-82A9-65C2FE71630F}"/>
                  </a:ext>
                </a:extLst>
              </p:cNvPr>
              <p:cNvSpPr>
                <a:spLocks noRot="1" noChangeAspect="1" noMove="1" noResize="1" noEditPoints="1" noAdjustHandles="1" noChangeArrowheads="1" noChangeShapeType="1" noTextEdit="1"/>
              </p:cNvSpPr>
              <p:nvPr/>
            </p:nvSpPr>
            <p:spPr>
              <a:xfrm>
                <a:off x="3504526" y="2077873"/>
                <a:ext cx="5441169" cy="567271"/>
              </a:xfrm>
              <a:prstGeom prst="rect">
                <a:avLst/>
              </a:prstGeom>
              <a:blipFill>
                <a:blip r:embed="rId4"/>
                <a:stretch>
                  <a:fillRect b="-1612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695B3CB-CF41-493E-831A-AB00B8DF7684}"/>
              </a:ext>
            </a:extLst>
          </p:cNvPr>
          <p:cNvSpPr txBox="1"/>
          <p:nvPr/>
        </p:nvSpPr>
        <p:spPr>
          <a:xfrm>
            <a:off x="3928188" y="5075828"/>
            <a:ext cx="5057968" cy="369332"/>
          </a:xfrm>
          <a:prstGeom prst="rect">
            <a:avLst/>
          </a:prstGeom>
          <a:noFill/>
        </p:spPr>
        <p:txBody>
          <a:bodyPr wrap="square" rtlCol="0">
            <a:spAutoFit/>
          </a:bodyPr>
          <a:lstStyle/>
          <a:p>
            <a:pPr algn="ctr"/>
            <a:r>
              <a:rPr lang="en-US" dirty="0"/>
              <a:t>Microeconomic Models</a:t>
            </a:r>
          </a:p>
        </p:txBody>
      </p:sp>
      <p:sp>
        <p:nvSpPr>
          <p:cNvPr id="9" name="TextBox 8">
            <a:extLst>
              <a:ext uri="{FF2B5EF4-FFF2-40B4-BE49-F238E27FC236}">
                <a16:creationId xmlns:a16="http://schemas.microsoft.com/office/drawing/2014/main" id="{FA3BA7A6-35CD-4E31-B400-04B2B4CBC8C3}"/>
              </a:ext>
            </a:extLst>
          </p:cNvPr>
          <p:cNvSpPr txBox="1"/>
          <p:nvPr/>
        </p:nvSpPr>
        <p:spPr>
          <a:xfrm>
            <a:off x="3928188" y="1429034"/>
            <a:ext cx="5057968" cy="369332"/>
          </a:xfrm>
          <a:prstGeom prst="rect">
            <a:avLst/>
          </a:prstGeom>
          <a:noFill/>
        </p:spPr>
        <p:txBody>
          <a:bodyPr wrap="square" rtlCol="0">
            <a:spAutoFit/>
          </a:bodyPr>
          <a:lstStyle/>
          <a:p>
            <a:pPr algn="ctr"/>
            <a:r>
              <a:rPr lang="en-US" dirty="0"/>
              <a:t>Macroeconomic Models</a:t>
            </a:r>
          </a:p>
        </p:txBody>
      </p:sp>
      <p:pic>
        <p:nvPicPr>
          <p:cNvPr id="10" name="Picture 9">
            <a:extLst>
              <a:ext uri="{FF2B5EF4-FFF2-40B4-BE49-F238E27FC236}">
                <a16:creationId xmlns:a16="http://schemas.microsoft.com/office/drawing/2014/main" id="{E03C0F99-83A8-482D-940E-D259BD7A238D}"/>
              </a:ext>
            </a:extLst>
          </p:cNvPr>
          <p:cNvPicPr>
            <a:picLocks noChangeAspect="1"/>
          </p:cNvPicPr>
          <p:nvPr/>
        </p:nvPicPr>
        <p:blipFill>
          <a:blip r:embed="rId5"/>
          <a:stretch>
            <a:fillRect/>
          </a:stretch>
        </p:blipFill>
        <p:spPr>
          <a:xfrm>
            <a:off x="3836241" y="6105956"/>
            <a:ext cx="5391150" cy="542925"/>
          </a:xfrm>
          <a:prstGeom prst="rect">
            <a:avLst/>
          </a:prstGeom>
        </p:spPr>
      </p:pic>
      <p:sp>
        <p:nvSpPr>
          <p:cNvPr id="11" name="Arrow: Down 10">
            <a:extLst>
              <a:ext uri="{FF2B5EF4-FFF2-40B4-BE49-F238E27FC236}">
                <a16:creationId xmlns:a16="http://schemas.microsoft.com/office/drawing/2014/main" id="{C3B1149B-F55C-437F-9236-CE24D328B785}"/>
              </a:ext>
            </a:extLst>
          </p:cNvPr>
          <p:cNvSpPr/>
          <p:nvPr/>
        </p:nvSpPr>
        <p:spPr>
          <a:xfrm>
            <a:off x="5837501" y="2755267"/>
            <a:ext cx="737119" cy="7622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Up 11">
            <a:extLst>
              <a:ext uri="{FF2B5EF4-FFF2-40B4-BE49-F238E27FC236}">
                <a16:creationId xmlns:a16="http://schemas.microsoft.com/office/drawing/2014/main" id="{5EA284EF-C065-4F52-AE04-79B2AC1F2409}"/>
              </a:ext>
            </a:extLst>
          </p:cNvPr>
          <p:cNvSpPr/>
          <p:nvPr/>
        </p:nvSpPr>
        <p:spPr>
          <a:xfrm>
            <a:off x="5837501" y="4229050"/>
            <a:ext cx="849086" cy="83975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74D721-67D2-4978-BA63-84AE79B1968E}"/>
              </a:ext>
            </a:extLst>
          </p:cNvPr>
          <p:cNvSpPr/>
          <p:nvPr/>
        </p:nvSpPr>
        <p:spPr>
          <a:xfrm>
            <a:off x="5112651" y="3360849"/>
            <a:ext cx="2186817" cy="727571"/>
          </a:xfrm>
          <a:prstGeom prst="rect">
            <a:avLst/>
          </a:prstGeom>
        </p:spPr>
        <p:txBody>
          <a:bodyPr wrap="none">
            <a:spAutoFit/>
          </a:bodyPr>
          <a:lstStyle/>
          <a:p>
            <a:pPr indent="457200" algn="ctr">
              <a:lnSpc>
                <a:spcPct val="200000"/>
              </a:lnSpc>
              <a:spcAft>
                <a:spcPts val="800"/>
              </a:spcAft>
            </a:pPr>
            <a:r>
              <a:rPr lang="en-US" sz="2400" dirty="0">
                <a:effectLst/>
                <a:latin typeface="Calibri" panose="020F0502020204030204" pitchFamily="34" charset="0"/>
                <a:ea typeface="Calibri" panose="020F0502020204030204" pitchFamily="34" charset="0"/>
                <a:cs typeface="Times New Roman" panose="02020603050405020304" pitchFamily="18" charset="0"/>
              </a:rPr>
              <a:t>Final Model </a:t>
            </a:r>
          </a:p>
        </p:txBody>
      </p:sp>
    </p:spTree>
    <p:extLst>
      <p:ext uri="{BB962C8B-B14F-4D97-AF65-F5344CB8AC3E}">
        <p14:creationId xmlns:p14="http://schemas.microsoft.com/office/powerpoint/2010/main" val="1248176205"/>
      </p:ext>
    </p:extLst>
  </p:cSld>
  <p:clrMapOvr>
    <a:masterClrMapping/>
  </p:clrMapOvr>
</p:sld>
</file>

<file path=ppt/theme/theme1.xml><?xml version="1.0" encoding="utf-8"?>
<a:theme xmlns:a="http://schemas.openxmlformats.org/drawingml/2006/main" name="Dividend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otalTime>136</TotalTime>
  <Words>2577</Words>
  <Application>Microsoft Office PowerPoint</Application>
  <PresentationFormat>Widescreen</PresentationFormat>
  <Paragraphs>442</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Cambria Math</vt:lpstr>
      <vt:lpstr>Corbel</vt:lpstr>
      <vt:lpstr>Franklin Gothic Book</vt:lpstr>
      <vt:lpstr>Franklin Gothic Demi</vt:lpstr>
      <vt:lpstr>Times New Roman</vt:lpstr>
      <vt:lpstr>Wingdings 2</vt:lpstr>
      <vt:lpstr>DividendVTI</vt:lpstr>
      <vt:lpstr>Social Origins of female inventors in the us</vt:lpstr>
      <vt:lpstr>Motivation</vt:lpstr>
      <vt:lpstr>Literature Review Sources </vt:lpstr>
      <vt:lpstr>PowerPoint Presentation</vt:lpstr>
      <vt:lpstr>Modern Times – Alexander Bell building on Akcigit</vt:lpstr>
      <vt:lpstr>PowerPoint Presentation</vt:lpstr>
      <vt:lpstr>New Findings</vt:lpstr>
      <vt:lpstr>Let’s do Micro -Jennifer Hunt’s Empirical Analysis on patenting categories and women’s outcomes</vt:lpstr>
      <vt:lpstr>4 Distinct models: Same Concept</vt:lpstr>
      <vt:lpstr>Variables/Factors of Interest Based on reading</vt:lpstr>
      <vt:lpstr>Data Source</vt:lpstr>
      <vt:lpstr>Let’s Do Geography: Part II</vt:lpstr>
      <vt:lpstr>Refresher: Commuting ZOnes</vt:lpstr>
      <vt:lpstr>Analysis Process</vt:lpstr>
      <vt:lpstr>Descriptive Statistics </vt:lpstr>
      <vt:lpstr>PowerPoint Presentation</vt:lpstr>
      <vt:lpstr>PowerPoint Presentation</vt:lpstr>
      <vt:lpstr>Round 1: Overall Trends</vt:lpstr>
      <vt:lpstr>PowerPoint Presentation</vt:lpstr>
      <vt:lpstr>Subdivide by Gender</vt:lpstr>
      <vt:lpstr>Regression Model: Multivariate Regression correcting for heteroskedasticity</vt:lpstr>
      <vt:lpstr>PowerPoint Presentation</vt:lpstr>
      <vt:lpstr>Correlations: Income Growth in CZ (GDP Growth?)</vt:lpstr>
      <vt:lpstr>Round 2: Females and Patenting Categories</vt:lpstr>
      <vt:lpstr>Geography of patents: Computers and Communications</vt:lpstr>
      <vt:lpstr>Geography of patents: Drugs and Medical</vt:lpstr>
      <vt:lpstr>Geography of patents: Electrical and Electronic </vt:lpstr>
      <vt:lpstr>Geography of patents: Mechanical</vt:lpstr>
      <vt:lpstr>PowerPoint Presentation</vt:lpstr>
      <vt:lpstr>Conclusions (Reverse Funnel)</vt:lpstr>
      <vt:lpstr>Conclusions (Reverse Funnel)</vt:lpstr>
      <vt:lpstr>Conclusions (Reverse Funnel)</vt:lpstr>
      <vt:lpstr>Public Policy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Origins of female inventors in the us</dc:title>
  <dc:creator>megha patel</dc:creator>
  <cp:lastModifiedBy>megha patel</cp:lastModifiedBy>
  <cp:revision>3</cp:revision>
  <dcterms:created xsi:type="dcterms:W3CDTF">2019-12-02T22:09:25Z</dcterms:created>
  <dcterms:modified xsi:type="dcterms:W3CDTF">2021-12-21T19:10:30Z</dcterms:modified>
</cp:coreProperties>
</file>